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8"/>
  </p:notesMasterIdLst>
  <p:handoutMasterIdLst>
    <p:handoutMasterId r:id="rId29"/>
  </p:handoutMasterIdLst>
  <p:sldIdLst>
    <p:sldId id="256" r:id="rId5"/>
    <p:sldId id="269" r:id="rId6"/>
    <p:sldId id="257" r:id="rId7"/>
    <p:sldId id="271" r:id="rId8"/>
    <p:sldId id="270"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Lst>
  <p:sldSz cx="9144000" cy="6858000" type="screen4x3"/>
  <p:notesSz cx="6858000" cy="9144000"/>
  <p:defaultTextStyle>
    <a:defPPr rtl="0">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6" d="100"/>
          <a:sy n="86" d="100"/>
        </p:scale>
        <p:origin x="1382" y="72"/>
      </p:cViewPr>
      <p:guideLst>
        <p:guide orient="horz" pos="2160"/>
        <p:guide pos="2880"/>
      </p:guideLst>
    </p:cSldViewPr>
  </p:slideViewPr>
  <p:notesTextViewPr>
    <p:cViewPr>
      <p:scale>
        <a:sx n="1" d="1"/>
        <a:sy n="1" d="1"/>
      </p:scale>
      <p:origin x="0" y="0"/>
    </p:cViewPr>
  </p:notesTextViewPr>
  <p:notesViewPr>
    <p:cSldViewPr snapToGrid="0" showGuides="1">
      <p:cViewPr varScale="1">
        <p:scale>
          <a:sx n="99" d="100"/>
          <a:sy n="99" d="100"/>
        </p:scale>
        <p:origin x="357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91C0301E-2321-4F52-B85E-5901506D265C}" type="datetime1">
              <a:rPr lang="zh-CN" altLang="en-US" smtClean="0">
                <a:latin typeface="微软雅黑" panose="020B0503020204020204" pitchFamily="34" charset="-122"/>
                <a:ea typeface="微软雅黑" panose="020B0503020204020204" pitchFamily="34" charset="-122"/>
              </a:rPr>
              <a:pPr algn="r" rtl="0"/>
              <a:t>2018/4/1</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06834459-7356-44BF-850D-8B30C4FB3B6B}" type="slidenum">
              <a:rPr lang="en-US" altLang="zh-CN" smtClean="0">
                <a:latin typeface="微软雅黑" panose="020B0503020204020204" pitchFamily="34" charset="-122"/>
                <a:ea typeface="微软雅黑" panose="020B0503020204020204" pitchFamily="34" charset="-122"/>
              </a:rPr>
              <a:pPr algn="r" rtl="0"/>
              <a:t>‹#›</a:t>
            </a:fld>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atin typeface="微软雅黑" panose="020B0503020204020204" pitchFamily="34" charset="-122"/>
                <a:ea typeface="微软雅黑" panose="020B0503020204020204" pitchFamily="34" charset="-122"/>
              </a:defRPr>
            </a:lvl1pPr>
          </a:lstStyle>
          <a:p>
            <a:fld id="{229B22C3-6CB1-491B-AD00-E0837F23A3F3}" type="datetime1">
              <a:rPr lang="zh-CN" altLang="en-US" smtClean="0"/>
              <a:pPr/>
              <a:t>2018/4/1</a:t>
            </a:fld>
            <a:endParaRPr lang="zh-CN" altLang="en-US" dirty="0"/>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atin typeface="微软雅黑" panose="020B0503020204020204" pitchFamily="34" charset="-122"/>
                <a:ea typeface="微软雅黑" panose="020B0503020204020204" pitchFamily="34" charset="-122"/>
              </a:defRPr>
            </a:lvl1pPr>
          </a:lstStyle>
          <a:p>
            <a:fld id="{0A3C37BE-C303-496D-B5CD-85F2937540FC}" type="slidenum">
              <a:rPr lang="en-US" altLang="zh-CN" smtClean="0"/>
              <a:pPr/>
              <a:t>‹#›</a:t>
            </a:fld>
            <a:endParaRPr lang="en-US" altLang="zh-CN" dirty="0"/>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pPr/>
              <a:t>1</a:t>
            </a:fld>
            <a:endParaRPr lang="en-US" altLang="zh-CN" dirty="0"/>
          </a:p>
        </p:txBody>
      </p:sp>
    </p:spTree>
    <p:extLst>
      <p:ext uri="{BB962C8B-B14F-4D97-AF65-F5344CB8AC3E}">
        <p14:creationId xmlns:p14="http://schemas.microsoft.com/office/powerpoint/2010/main" val="8490571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p>
        </p:txBody>
      </p:sp>
      <p:sp>
        <p:nvSpPr>
          <p:cNvPr id="2" name="标题 1"/>
          <p:cNvSpPr>
            <a:spLocks noGrp="1"/>
          </p:cNvSpPr>
          <p:nvPr>
            <p:ph type="ctrTitle"/>
          </p:nvPr>
        </p:nvSpPr>
        <p:spPr>
          <a:xfrm>
            <a:off x="828675" y="2292095"/>
            <a:ext cx="7572375" cy="2219691"/>
          </a:xfrm>
        </p:spPr>
        <p:txBody>
          <a:bodyPr rtlCol="0" anchor="ctr">
            <a:normAutofit/>
          </a:bodyPr>
          <a:lstStyle>
            <a:lvl1pPr algn="l" rtl="0">
              <a:defRPr sz="4400" cap="all"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828674" y="4511785"/>
            <a:ext cx="7572376" cy="955565"/>
          </a:xfrm>
        </p:spPr>
        <p:txBody>
          <a:bodyPr rtlCol="0">
            <a:normAutofit/>
          </a:bodyPr>
          <a:lstStyle>
            <a:lvl1pPr marL="0" indent="0" algn="l" rtl="0">
              <a:spcBef>
                <a:spcPts val="0"/>
              </a:spcBef>
              <a:buNone/>
              <a:defRPr sz="1800"/>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noProof="0"/>
              <a:t>单击此处编辑母版副标题样式</a:t>
            </a:r>
            <a:endParaRPr lang="zh-CN" altLang="en-US" noProof="0" dirty="0"/>
          </a:p>
        </p:txBody>
      </p:sp>
      <p:sp>
        <p:nvSpPr>
          <p:cNvPr id="4" name="日期占位符 3"/>
          <p:cNvSpPr>
            <a:spLocks noGrp="1"/>
          </p:cNvSpPr>
          <p:nvPr>
            <p:ph type="dt" sz="half" idx="10"/>
          </p:nvPr>
        </p:nvSpPr>
        <p:spPr/>
        <p:txBody>
          <a:bodyPr rtlCol="0"/>
          <a:lstStyle>
            <a:lvl1pPr>
              <a:defRPr/>
            </a:lvl1pPr>
          </a:lstStyle>
          <a:p>
            <a:fld id="{A7392AAC-879E-4B39-8824-AF6B730A809E}" type="datetime1">
              <a:rPr lang="zh-CN" altLang="en-US" smtClean="0"/>
              <a:pPr/>
              <a:t>2018/4/1</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pic>
        <p:nvPicPr>
          <p:cNvPr id="11" name="图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3334" y="0"/>
            <a:ext cx="1310643" cy="2292094"/>
          </a:xfrm>
          <a:prstGeom prst="rect">
            <a:avLst/>
          </a:prstGeom>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lgn="l" rtl="0">
              <a:defRPr sz="320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p:cNvSpPr>
            <a:spLocks noGrp="1"/>
          </p:cNvSpPr>
          <p:nvPr>
            <p:ph type="pic" idx="1"/>
          </p:nvPr>
        </p:nvSpPr>
        <p:spPr>
          <a:xfrm>
            <a:off x="3491003" y="1600200"/>
            <a:ext cx="4823184" cy="4572001"/>
          </a:xfrm>
        </p:spPr>
        <p:txBody>
          <a:bodyPr tIns="1188720" rtlCol="0">
            <a:normAutofit/>
          </a:bodyPr>
          <a:lstStyle>
            <a:lvl1pPr marL="0" indent="0" algn="ctr" rtl="0">
              <a:buNone/>
              <a:defRPr sz="2000">
                <a:latin typeface="微软雅黑" panose="020B0503020204020204" pitchFamily="34" charset="-122"/>
                <a:ea typeface="微软雅黑" panose="020B0503020204020204" pitchFamily="34" charset="-122"/>
              </a:defRPr>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828675" y="1600200"/>
            <a:ext cx="2547747" cy="4572000"/>
          </a:xfrm>
        </p:spPr>
        <p:txBody>
          <a:bodyPr rtlCol="0">
            <a:normAutofit/>
          </a:bodyPr>
          <a:lstStyle>
            <a:lvl1pPr marL="0" indent="0" algn="l" rtl="0">
              <a:spcBef>
                <a:spcPts val="1200"/>
              </a:spcBef>
              <a:buNone/>
              <a:defRPr sz="18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7118C275-B304-48F5-8C4F-015CBCF4E7C1}" type="datetime1">
              <a:rPr lang="zh-CN" altLang="en-US" smtClean="0"/>
              <a:pPr/>
              <a:t>2018/4/1</a:t>
            </a:fld>
            <a:r>
              <a:rPr lang="zh-CN" altLang="en-US" dirty="0"/>
              <a:t>​</a:t>
            </a:r>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98791AA9-DDCB-4BA8-AD1D-963A3AA00622}" type="datetime1">
              <a:rPr lang="zh-CN" altLang="en-US" smtClean="0"/>
              <a:pPr/>
              <a:t>2018/4/1</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7029450" y="365125"/>
            <a:ext cx="1285875" cy="5811838"/>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828675" y="365125"/>
            <a:ext cx="6074172" cy="5811838"/>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9170426F-E661-472B-BE42-25E072CD46D9}" type="datetime1">
              <a:rPr lang="zh-CN" altLang="en-US" smtClean="0"/>
              <a:pPr/>
              <a:t>2018/4/1</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grpSp>
        <p:nvGrpSpPr>
          <p:cNvPr id="7" name="组 6"/>
          <p:cNvGrpSpPr/>
          <p:nvPr/>
        </p:nvGrpSpPr>
        <p:grpSpPr>
          <a:xfrm rot="5400000">
            <a:off x="4181447" y="3239394"/>
            <a:ext cx="5632704" cy="63302"/>
            <a:chOff x="1073150" y="1219201"/>
            <a:chExt cx="10058400" cy="63125"/>
          </a:xfrm>
        </p:grpSpPr>
        <p:cxnSp>
          <p:nvCxnSpPr>
            <p:cNvPr id="8" name="直接连接符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9BA78444-6099-4C0A-A3A9-C6F3C5D7F289}" type="datetime1">
              <a:rPr lang="zh-CN" altLang="en-US" smtClean="0"/>
              <a:pPr/>
              <a:t>2018/4/1</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包含图片的标题幻灯片">
    <p:spTree>
      <p:nvGrpSpPr>
        <p:cNvPr id="1" name=""/>
        <p:cNvGrpSpPr/>
        <p:nvPr/>
      </p:nvGrpSpPr>
      <p:grpSpPr>
        <a:xfrm>
          <a:off x="0" y="0"/>
          <a:ext cx="0" cy="0"/>
          <a:chOff x="0" y="0"/>
          <a:chExt cx="0" cy="0"/>
        </a:xfrm>
      </p:grpSpPr>
      <p:grpSp>
        <p:nvGrpSpPr>
          <p:cNvPr id="13" name="组 12"/>
          <p:cNvGrpSpPr/>
          <p:nvPr/>
        </p:nvGrpSpPr>
        <p:grpSpPr>
          <a:xfrm rot="10800000">
            <a:off x="0" y="5645511"/>
            <a:ext cx="9144000" cy="63125"/>
            <a:chOff x="507492" y="1501519"/>
            <a:chExt cx="8129016" cy="63125"/>
          </a:xfrm>
        </p:grpSpPr>
        <p:cxnSp>
          <p:nvCxnSpPr>
            <p:cNvPr id="17" name="直接连接符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组 13"/>
          <p:cNvGrpSpPr/>
          <p:nvPr/>
        </p:nvGrpSpPr>
        <p:grpSpPr>
          <a:xfrm>
            <a:off x="0" y="1143001"/>
            <a:ext cx="9144000" cy="63125"/>
            <a:chOff x="507492" y="1501519"/>
            <a:chExt cx="8129016" cy="63125"/>
          </a:xfrm>
        </p:grpSpPr>
        <p:cxnSp>
          <p:nvCxnSpPr>
            <p:cNvPr id="15" name="直接连接符​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828675" y="2292095"/>
            <a:ext cx="4300538" cy="2219691"/>
          </a:xfrm>
        </p:spPr>
        <p:txBody>
          <a:bodyPr rtlCol="0" anchor="ctr">
            <a:normAutofit/>
          </a:bodyPr>
          <a:lstStyle>
            <a:lvl1pPr algn="l" rtl="0">
              <a:defRPr sz="4400" cap="all" baseline="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828675" y="4511785"/>
            <a:ext cx="4300538" cy="955565"/>
          </a:xfrm>
        </p:spPr>
        <p:txBody>
          <a:bodyPr rtlCol="0">
            <a:normAutofit/>
          </a:bodyPr>
          <a:lstStyle>
            <a:lvl1pPr marL="0" indent="0" algn="l" rtl="0">
              <a:spcBef>
                <a:spcPts val="0"/>
              </a:spcBef>
              <a:buNone/>
              <a:defRPr sz="1800">
                <a:latin typeface="微软雅黑" panose="020B0503020204020204" pitchFamily="34" charset="-122"/>
                <a:ea typeface="微软雅黑" panose="020B0503020204020204" pitchFamily="34" charset="-122"/>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noProof="0"/>
              <a:t>单击此处编辑母版副标题样式</a:t>
            </a:r>
            <a:endParaRPr lang="zh-CN" altLang="en-US" noProof="0" dirty="0"/>
          </a:p>
        </p:txBody>
      </p:sp>
      <p:pic>
        <p:nvPicPr>
          <p:cNvPr id="10" name="图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4410" y="0"/>
            <a:ext cx="1310643" cy="2292094"/>
          </a:xfrm>
          <a:prstGeom prst="rect">
            <a:avLst/>
          </a:prstGeom>
        </p:spPr>
      </p:pic>
      <p:sp>
        <p:nvSpPr>
          <p:cNvPr id="11" name="图片占位符 10"/>
          <p:cNvSpPr>
            <a:spLocks noGrp="1"/>
          </p:cNvSpPr>
          <p:nvPr>
            <p:ph type="pic" sz="quarter" idx="13"/>
          </p:nvPr>
        </p:nvSpPr>
        <p:spPr>
          <a:xfrm>
            <a:off x="5235798" y="1310656"/>
            <a:ext cx="3908203" cy="4208604"/>
          </a:xfrm>
          <a:solidFill>
            <a:schemeClr val="tx1">
              <a:lumMod val="20000"/>
              <a:lumOff val="80000"/>
            </a:schemeClr>
          </a:solidFill>
        </p:spPr>
        <p:txBody>
          <a:bodyPr tIns="1005840"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noProof="0"/>
              <a:t>单击图标添加图片</a:t>
            </a:r>
            <a:endParaRPr lang="zh-CN" altLang="en-US" noProof="0" dirty="0"/>
          </a:p>
        </p:txBody>
      </p:sp>
      <p:sp>
        <p:nvSpPr>
          <p:cNvPr id="19" name="说明文字"/>
          <p:cNvSpPr/>
          <p:nvPr/>
        </p:nvSpPr>
        <p:spPr>
          <a:xfrm>
            <a:off x="9258300" y="0"/>
            <a:ext cx="97155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r>
              <a:rPr lang="zh-CN" altLang="en-US" sz="1200" b="1" i="1" noProof="0" dirty="0">
                <a:latin typeface="微软雅黑" panose="020B0503020204020204" pitchFamily="34" charset="-122"/>
                <a:ea typeface="微软雅黑" panose="020B0503020204020204" pitchFamily="34" charset="-122"/>
                <a:cs typeface="Arial" pitchFamily="34" charset="0"/>
              </a:rPr>
              <a:t>注意：</a:t>
            </a:r>
          </a:p>
          <a:p>
            <a:pPr rtl="0"/>
            <a:r>
              <a:rPr lang="zh-CN" altLang="en-US" sz="1200" i="1" noProof="0" dirty="0">
                <a:latin typeface="微软雅黑" panose="020B0503020204020204" pitchFamily="34" charset="-122"/>
                <a:ea typeface="微软雅黑" panose="020B0503020204020204" pitchFamily="34" charset="-122"/>
                <a:cs typeface="Arial" pitchFamily="34" charset="0"/>
              </a:rPr>
              <a:t>若要更改此幻灯片上的图像，请选择该图片，并将其删除。然后单击占位符中的图片图标以插入自己的图像。</a:t>
            </a: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8" name="组 7"/>
          <p:cNvGrpSpPr/>
          <p:nvPr/>
        </p:nvGrpSpPr>
        <p:grpSpPr>
          <a:xfrm>
            <a:off x="0" y="2514601"/>
            <a:ext cx="9144000" cy="3194035"/>
            <a:chOff x="647402" y="2514600"/>
            <a:chExt cx="10838688" cy="3194035"/>
          </a:xfrm>
        </p:grpSpPr>
        <p:grpSp>
          <p:nvGrpSpPr>
            <p:cNvPr id="9" name="组 8"/>
            <p:cNvGrpSpPr/>
            <p:nvPr/>
          </p:nvGrpSpPr>
          <p:grpSpPr>
            <a:xfrm>
              <a:off x="647402" y="2514600"/>
              <a:ext cx="10838688" cy="63125"/>
              <a:chOff x="507492" y="1501519"/>
              <a:chExt cx="8129016" cy="63125"/>
            </a:xfrm>
          </p:grpSpPr>
          <p:cxnSp>
            <p:nvCxnSpPr>
              <p:cNvPr id="14" name="直接连接符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grpSp>
          <p:nvGrpSpPr>
            <p:cNvPr id="11" name="组 10"/>
            <p:cNvGrpSpPr/>
            <p:nvPr/>
          </p:nvGrpSpPr>
          <p:grpSpPr>
            <a:xfrm rot="10800000">
              <a:off x="647402" y="5645510"/>
              <a:ext cx="10838688" cy="63125"/>
              <a:chOff x="507492" y="1501519"/>
              <a:chExt cx="8129016" cy="63125"/>
            </a:xfrm>
          </p:grpSpPr>
          <p:cxnSp>
            <p:nvCxnSpPr>
              <p:cNvPr id="12" name="直接连接符​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828675" y="2971806"/>
            <a:ext cx="7553324" cy="1684150"/>
          </a:xfrm>
        </p:spPr>
        <p:txBody>
          <a:bodyPr rtlCol="0" anchor="ctr">
            <a:normAutofit/>
          </a:bodyPr>
          <a:lstStyle>
            <a:lvl1pPr algn="l" rtl="0">
              <a:defRPr sz="4400" cap="all" baseline="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28675" y="4655956"/>
            <a:ext cx="7553324" cy="509750"/>
          </a:xfrm>
        </p:spPr>
        <p:txBody>
          <a:bodyPr rtlCol="0">
            <a:normAutofit/>
          </a:bodyPr>
          <a:lstStyle>
            <a:lvl1pPr marL="0" indent="0" algn="l" rtl="0">
              <a:spcBef>
                <a:spcPts val="0"/>
              </a:spcBef>
              <a:buNone/>
              <a:defRPr sz="1600">
                <a:solidFill>
                  <a:schemeClr val="bg1"/>
                </a:solidFill>
                <a:latin typeface="微软雅黑" panose="020B0503020204020204" pitchFamily="34" charset="-122"/>
                <a:ea typeface="微软雅黑" panose="020B0503020204020204" pitchFamily="34" charset="-122"/>
              </a:defRPr>
            </a:lvl1pPr>
            <a:lvl2pPr marL="457200" indent="0" algn="l" rtl="0">
              <a:buNone/>
              <a:defRPr sz="2000">
                <a:solidFill>
                  <a:schemeClr val="tx1">
                    <a:tint val="75000"/>
                  </a:schemeClr>
                </a:solidFill>
              </a:defRPr>
            </a:lvl2pPr>
            <a:lvl3pPr marL="914400" indent="0" algn="l" rtl="0">
              <a:buNone/>
              <a:defRPr sz="1800">
                <a:solidFill>
                  <a:schemeClr val="tx1">
                    <a:tint val="75000"/>
                  </a:schemeClr>
                </a:solidFill>
              </a:defRPr>
            </a:lvl3pPr>
            <a:lvl4pPr marL="1371600" indent="0" algn="l" rtl="0">
              <a:buNone/>
              <a:defRPr sz="1600">
                <a:solidFill>
                  <a:schemeClr val="tx1">
                    <a:tint val="75000"/>
                  </a:schemeClr>
                </a:solidFill>
              </a:defRPr>
            </a:lvl4pPr>
            <a:lvl5pPr marL="1828800" indent="0" algn="l" rtl="0">
              <a:buNone/>
              <a:defRPr sz="1600">
                <a:solidFill>
                  <a:schemeClr val="tx1">
                    <a:tint val="75000"/>
                  </a:schemeClr>
                </a:solidFill>
              </a:defRPr>
            </a:lvl5pPr>
            <a:lvl6pPr marL="2286000" indent="0" algn="l" rtl="0">
              <a:buNone/>
              <a:defRPr sz="1600">
                <a:solidFill>
                  <a:schemeClr val="tx1">
                    <a:tint val="75000"/>
                  </a:schemeClr>
                </a:solidFill>
              </a:defRPr>
            </a:lvl6pPr>
            <a:lvl7pPr marL="2743200" indent="0" algn="l" rtl="0">
              <a:buNone/>
              <a:defRPr sz="1600">
                <a:solidFill>
                  <a:schemeClr val="tx1">
                    <a:tint val="75000"/>
                  </a:schemeClr>
                </a:solidFill>
              </a:defRPr>
            </a:lvl7pPr>
            <a:lvl8pPr marL="3200400" indent="0" algn="l" rtl="0">
              <a:buNone/>
              <a:defRPr sz="1600">
                <a:solidFill>
                  <a:schemeClr val="tx1">
                    <a:tint val="75000"/>
                  </a:schemeClr>
                </a:solidFill>
              </a:defRPr>
            </a:lvl8pPr>
            <a:lvl9pPr marL="3657600" indent="0" algn="l" rtl="0">
              <a:buNone/>
              <a:defRPr sz="16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AF5F6A19-70BF-4380-9A40-68C9536408C6}" type="datetime1">
              <a:rPr lang="zh-CN" altLang="en-US" smtClean="0"/>
              <a:pPr/>
              <a:t>2018/4/1</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pic>
        <p:nvPicPr>
          <p:cNvPr id="7" name="图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4410" y="0"/>
            <a:ext cx="1337391" cy="2971806"/>
          </a:xfrm>
          <a:prstGeom prst="rect">
            <a:avLst/>
          </a:prstGeom>
        </p:spPr>
      </p:pic>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828675" y="1600201"/>
            <a:ext cx="3686175"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vl9pPr algn="l" rtl="0">
              <a:defRPr/>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4629150" y="1600201"/>
            <a:ext cx="3686175"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r>
              <a:rPr lang="zh-CN" altLang="en-US" dirty="0"/>
              <a:t>​</a:t>
            </a:r>
            <a:fld id="{6017EB90-196C-4C15-BD31-13E0E0436C73}" type="datetime1">
              <a:rPr lang="zh-CN" altLang="en-US" smtClean="0"/>
              <a:pPr/>
              <a:t>2018/4/1</a:t>
            </a:fld>
            <a:r>
              <a:rPr lang="zh-CN" altLang="en-US" dirty="0"/>
              <a:t>​</a:t>
            </a:r>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28675" y="1600201"/>
            <a:ext cx="3689604" cy="823911"/>
          </a:xfrm>
        </p:spPr>
        <p:txBody>
          <a:bodyPr rtlCol="0" anchor="ctr"/>
          <a:lstStyle>
            <a:lvl1pPr marL="0" indent="0" algn="l" rtl="0">
              <a:spcBef>
                <a:spcPts val="0"/>
              </a:spcBef>
              <a:buNone/>
              <a:defRPr sz="2400" b="1">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4" name="内容占位符 3"/>
          <p:cNvSpPr>
            <a:spLocks noGrp="1"/>
          </p:cNvSpPr>
          <p:nvPr>
            <p:ph sz="half" idx="2"/>
          </p:nvPr>
        </p:nvSpPr>
        <p:spPr>
          <a:xfrm>
            <a:off x="828675" y="2424112"/>
            <a:ext cx="3689604" cy="3748088"/>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4624583" y="1600201"/>
            <a:ext cx="3689604" cy="823911"/>
          </a:xfrm>
        </p:spPr>
        <p:txBody>
          <a:bodyPr rtlCol="0" anchor="ctr"/>
          <a:lstStyle>
            <a:lvl1pPr marL="0" indent="0" algn="l" rtl="0">
              <a:spcBef>
                <a:spcPts val="0"/>
              </a:spcBef>
              <a:buNone/>
              <a:defRPr sz="2400" b="1">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6" name="内容占位符 5"/>
          <p:cNvSpPr>
            <a:spLocks noGrp="1"/>
          </p:cNvSpPr>
          <p:nvPr>
            <p:ph sz="quarter" idx="4"/>
          </p:nvPr>
        </p:nvSpPr>
        <p:spPr>
          <a:xfrm>
            <a:off x="4624583" y="2424112"/>
            <a:ext cx="3689604" cy="3748088"/>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C2EC0F41-B48F-4298-A7F6-618EB9D22195}" type="datetime1">
              <a:rPr lang="zh-CN" altLang="en-US" smtClean="0"/>
              <a:pPr/>
              <a:t>2018/4/1</a:t>
            </a:fld>
            <a:endParaRPr lang="zh-CN" altLang="en-US" dirty="0"/>
          </a:p>
        </p:txBody>
      </p:sp>
      <p:sp>
        <p:nvSpPr>
          <p:cNvPr id="8" name="页脚占位符 7"/>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9" name="灯片编号占位符 8"/>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7DB2D836-56E8-4B15-857C-14B1A5B3B67B}" type="datetime1">
              <a:rPr lang="zh-CN" altLang="en-US" smtClean="0"/>
              <a:pPr/>
              <a:t>2018/4/1</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038D929F-7D8C-4CC3-8AC7-BB9B8FE2DEBF}" type="datetime1">
              <a:rPr lang="zh-CN" altLang="en-US" smtClean="0"/>
              <a:pPr/>
              <a:t>2018/4/1</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lgn="l" rtl="0">
              <a:defRPr sz="3200"/>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231386" y="1600200"/>
            <a:ext cx="4083939" cy="4572001"/>
          </a:xfrm>
        </p:spPr>
        <p:txBody>
          <a:bodyPr rtlCol="0">
            <a:normAutofit/>
          </a:bodyPr>
          <a:lstStyle>
            <a:lvl1pPr algn="l" rtl="0">
              <a:defRPr sz="2000"/>
            </a:lvl1pPr>
            <a:lvl2pPr algn="l" rtl="0">
              <a:defRPr sz="16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828675" y="1600200"/>
            <a:ext cx="3288411" cy="4572000"/>
          </a:xfrm>
        </p:spPr>
        <p:txBody>
          <a:bodyPr rtlCol="0">
            <a:normAutofit/>
          </a:bodyPr>
          <a:lstStyle>
            <a:lvl1pPr marL="0" indent="0" algn="l" rtl="0">
              <a:spcBef>
                <a:spcPts val="1200"/>
              </a:spcBef>
              <a:buNone/>
              <a:defRPr sz="18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F7892ACC-8BC8-4C9E-9D2B-0669DA5038B6}" type="datetime1">
              <a:rPr lang="zh-CN" altLang="en-US" smtClean="0"/>
              <a:pPr/>
              <a:t>2018/4/1</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28675" y="76200"/>
            <a:ext cx="7485512" cy="1096962"/>
          </a:xfrm>
          <a:prstGeom prst="rect">
            <a:avLst/>
          </a:prstGeom>
        </p:spPr>
        <p:txBody>
          <a:bodyPr vert="horz" lIns="0" tIns="45720" rIns="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828675" y="1600200"/>
            <a:ext cx="7486650" cy="4572000"/>
          </a:xfrm>
          <a:prstGeom prst="rect">
            <a:avLst/>
          </a:prstGeom>
        </p:spPr>
        <p:txBody>
          <a:bodyPr vert="horz" lIns="0" tIns="45720" rIns="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a:p>
            <a:pPr lvl="5" rtl="0"/>
            <a:r>
              <a:rPr lang="zh-CN" altLang="en-US" noProof="0" dirty="0"/>
              <a:t>第六级</a:t>
            </a:r>
          </a:p>
          <a:p>
            <a:pPr lvl="6" rtl="0"/>
            <a:r>
              <a:rPr lang="zh-CN" altLang="en-US" noProof="0" dirty="0"/>
              <a:t>第七级</a:t>
            </a:r>
          </a:p>
          <a:p>
            <a:pPr lvl="7" rtl="0"/>
            <a:r>
              <a:rPr lang="zh-CN" altLang="en-US" noProof="0" dirty="0"/>
              <a:t>第八级</a:t>
            </a:r>
          </a:p>
          <a:p>
            <a:pPr lvl="8" rtl="0"/>
            <a:r>
              <a:rPr lang="zh-CN" altLang="en-US" noProof="0" dirty="0"/>
              <a:t>第九级</a:t>
            </a:r>
          </a:p>
        </p:txBody>
      </p:sp>
      <p:sp>
        <p:nvSpPr>
          <p:cNvPr id="4" name="日期占位符 3"/>
          <p:cNvSpPr>
            <a:spLocks noGrp="1"/>
          </p:cNvSpPr>
          <p:nvPr>
            <p:ph type="dt" sz="half" idx="2"/>
          </p:nvPr>
        </p:nvSpPr>
        <p:spPr>
          <a:xfrm>
            <a:off x="828675" y="6356352"/>
            <a:ext cx="1372169" cy="365125"/>
          </a:xfrm>
          <a:prstGeom prst="rect">
            <a:avLst/>
          </a:prstGeom>
        </p:spPr>
        <p:txBody>
          <a:bodyPr vert="horz" lIns="0" tIns="45720" rIns="0" bIns="45720" rtlCol="0" anchor="ctr"/>
          <a:lstStyle>
            <a:lvl1pPr algn="l"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r>
              <a:rPr lang="zh-CN" altLang="en-US" dirty="0"/>
              <a:t>​</a:t>
            </a:r>
            <a:fld id="{660B6A15-7713-4A08-BBFD-F297CCC2B976}" type="datetime1">
              <a:rPr lang="zh-CN" altLang="en-US" smtClean="0"/>
              <a:pPr/>
              <a:t>2018/4/1</a:t>
            </a:fld>
            <a:r>
              <a:rPr lang="zh-CN" altLang="en-US" dirty="0"/>
              <a:t>​</a:t>
            </a:r>
          </a:p>
        </p:txBody>
      </p:sp>
      <p:sp>
        <p:nvSpPr>
          <p:cNvPr id="5" name="页脚占位符 4"/>
          <p:cNvSpPr>
            <a:spLocks noGrp="1"/>
          </p:cNvSpPr>
          <p:nvPr>
            <p:ph type="ftr" sz="quarter" idx="3"/>
          </p:nvPr>
        </p:nvSpPr>
        <p:spPr>
          <a:xfrm>
            <a:off x="2200844" y="6356350"/>
            <a:ext cx="4742312" cy="365126"/>
          </a:xfrm>
          <a:prstGeom prst="rect">
            <a:avLst/>
          </a:prstGeom>
        </p:spPr>
        <p:txBody>
          <a:bodyPr vert="horz" lIns="0" tIns="45720" rIns="0" bIns="45720" rtlCol="0" anchor="ctr"/>
          <a:lstStyle>
            <a:lvl1pPr algn="ctr"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6942587" y="6356352"/>
            <a:ext cx="1371600" cy="365125"/>
          </a:xfrm>
          <a:prstGeom prst="rect">
            <a:avLst/>
          </a:prstGeom>
        </p:spPr>
        <p:txBody>
          <a:bodyPr vert="horz" lIns="0" tIns="45720" rIns="0" bIns="45720" rtlCol="0" anchor="ctr"/>
          <a:lstStyle>
            <a:lvl1pPr algn="l"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pPr algn="r"/>
            <a:fld id="{0FF54DE5-C571-48E8-A5BC-B369434E2F44}" type="slidenum">
              <a:rPr lang="en-US" altLang="zh-CN" noProof="0" smtClean="0"/>
              <a:pPr algn="r"/>
              <a:t>‹#›</a:t>
            </a:fld>
            <a:endParaRPr lang="zh-CN" altLang="en-US" noProof="0" dirty="0"/>
          </a:p>
        </p:txBody>
      </p:sp>
      <p:grpSp>
        <p:nvGrpSpPr>
          <p:cNvPr id="15" name="组 14"/>
          <p:cNvGrpSpPr/>
          <p:nvPr/>
        </p:nvGrpSpPr>
        <p:grpSpPr>
          <a:xfrm>
            <a:off x="827532" y="1219202"/>
            <a:ext cx="7488936" cy="84403"/>
            <a:chOff x="1073150" y="1219201"/>
            <a:chExt cx="10058400" cy="63125"/>
          </a:xfrm>
        </p:grpSpPr>
        <p:cxnSp>
          <p:nvCxnSpPr>
            <p:cNvPr id="13" name="直接连接符​​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22" userDrawn="1">
          <p15:clr>
            <a:srgbClr val="F26B43"/>
          </p15:clr>
        </p15:guide>
        <p15:guide id="2" pos="5238" userDrawn="1">
          <p15:clr>
            <a:srgbClr val="F26B43"/>
          </p15:clr>
        </p15:guide>
        <p15:guide id="3" orient="horz" pos="1008" userDrawn="1">
          <p15:clr>
            <a:srgbClr val="F26B43"/>
          </p15:clr>
        </p15:guide>
        <p15:guide id="4"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202336" y="2292094"/>
            <a:ext cx="5734050" cy="2219691"/>
          </a:xfrm>
        </p:spPr>
        <p:txBody>
          <a:bodyPr rtlCol="0" anchor="ctr"/>
          <a:lstStyle/>
          <a:p>
            <a:pPr rtl="0"/>
            <a:r>
              <a:rPr lang="en-US" altLang="zh-CN" dirty="0"/>
              <a:t>Design</a:t>
            </a:r>
            <a:r>
              <a:rPr lang="zh-CN" altLang="en-US" dirty="0"/>
              <a:t> </a:t>
            </a:r>
            <a:r>
              <a:rPr lang="en-US" altLang="zh-CN" dirty="0"/>
              <a:t>pattern</a:t>
            </a:r>
            <a:endParaRPr lang="en-US" dirty="0">
              <a:latin typeface="微软雅黑" panose="020B0503020204020204" pitchFamily="34" charset="-122"/>
              <a:ea typeface="微软雅黑" panose="020B0503020204020204" pitchFamily="34" charset="-122"/>
            </a:endParaRPr>
          </a:p>
        </p:txBody>
      </p:sp>
      <p:sp>
        <p:nvSpPr>
          <p:cNvPr id="7" name="副标题 6"/>
          <p:cNvSpPr>
            <a:spLocks noGrp="1"/>
          </p:cNvSpPr>
          <p:nvPr>
            <p:ph type="subTitle" idx="1"/>
          </p:nvPr>
        </p:nvSpPr>
        <p:spPr/>
        <p:txBody>
          <a:bodyPr rtlCol="0"/>
          <a:lstStyle/>
          <a:p>
            <a:pPr rtl="0"/>
            <a:r>
              <a:rPr lang="en-US" altLang="zh-CN" dirty="0"/>
              <a:t>Lecture</a:t>
            </a:r>
            <a:r>
              <a:rPr lang="zh-CN" altLang="en-US" dirty="0"/>
              <a:t> </a:t>
            </a:r>
            <a:r>
              <a:rPr lang="en-US" altLang="zh-CN" dirty="0"/>
              <a:t>6</a:t>
            </a:r>
            <a:endParaRPr lang="en-US" dirty="0">
              <a:latin typeface="微软雅黑" panose="020B0503020204020204" pitchFamily="34" charset="-122"/>
              <a:ea typeface="微软雅黑" panose="020B0503020204020204" pitchFamily="34" charset="-122"/>
            </a:endParaRPr>
          </a:p>
        </p:txBody>
      </p:sp>
      <p:pic>
        <p:nvPicPr>
          <p:cNvPr id="4" name="图片占位符 3" descr="桌上一本打开的书，书架在背景中模糊显示" title="示例图片"/>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Builder—Examples</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31804" y="1508697"/>
            <a:ext cx="7486650" cy="1156056"/>
          </a:xfrm>
        </p:spPr>
        <p:txBody>
          <a:bodyPr rtlCol="0">
            <a:normAutofit/>
          </a:bodyPr>
          <a:lstStyle/>
          <a:p>
            <a:pPr>
              <a:spcBef>
                <a:spcPts val="600"/>
              </a:spcBef>
            </a:pPr>
            <a:r>
              <a:rPr lang="en-US" dirty="0"/>
              <a:t>New sections in the No</a:t>
            </a:r>
            <a:r>
              <a:rPr lang="en-US" altLang="zh-CN" dirty="0"/>
              <a:t>r</a:t>
            </a:r>
            <a:r>
              <a:rPr lang="en-US" dirty="0"/>
              <a:t>mal House interface include Area, Bedroom number, Garage type, and Garden type. Each selection contains two options.</a:t>
            </a:r>
            <a:endParaRPr lang="en-US" dirty="0">
              <a:latin typeface="微软雅黑" panose="020B0503020204020204" pitchFamily="34" charset="-122"/>
              <a:ea typeface="微软雅黑" panose="020B0503020204020204" pitchFamily="34" charset="-122"/>
            </a:endParaRPr>
          </a:p>
        </p:txBody>
      </p:sp>
      <p:pic>
        <p:nvPicPr>
          <p:cNvPr id="2" name="图片 1" descr="屏幕快照 2018-03-15 下午9.07.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7712" y="2498824"/>
            <a:ext cx="6018697" cy="3694971"/>
          </a:xfrm>
          <a:prstGeom prst="rect">
            <a:avLst/>
          </a:prstGeom>
        </p:spPr>
      </p:pic>
      <p:sp>
        <p:nvSpPr>
          <p:cNvPr id="3" name="文本框 2"/>
          <p:cNvSpPr txBox="1"/>
          <p:nvPr/>
        </p:nvSpPr>
        <p:spPr>
          <a:xfrm>
            <a:off x="2095248" y="6357579"/>
            <a:ext cx="5707425" cy="307777"/>
          </a:xfrm>
          <a:prstGeom prst="rect">
            <a:avLst/>
          </a:prstGeom>
          <a:noFill/>
        </p:spPr>
        <p:txBody>
          <a:bodyPr wrap="none" rtlCol="0">
            <a:spAutoFit/>
          </a:bodyPr>
          <a:lstStyle/>
          <a:p>
            <a:r>
              <a:rPr kumimoji="1" lang="en-US" altLang="zh-CN" sz="1400" dirty="0"/>
              <a:t>Figure</a:t>
            </a:r>
            <a:r>
              <a:rPr kumimoji="1" lang="zh-CN" altLang="en-US" sz="1400" dirty="0"/>
              <a:t> </a:t>
            </a:r>
            <a:r>
              <a:rPr kumimoji="1" lang="en-US" altLang="zh-CN" sz="1400" dirty="0"/>
              <a:t>5 House Purchase System Normal House Graphical Interface</a:t>
            </a:r>
            <a:r>
              <a:rPr kumimoji="1" lang="zh-CN" altLang="en-US" sz="1400" dirty="0"/>
              <a:t> </a:t>
            </a:r>
          </a:p>
        </p:txBody>
      </p:sp>
    </p:spTree>
    <p:extLst>
      <p:ext uri="{BB962C8B-B14F-4D97-AF65-F5344CB8AC3E}">
        <p14:creationId xmlns:p14="http://schemas.microsoft.com/office/powerpoint/2010/main" val="141651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Builder—Examples</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31804" y="1508696"/>
            <a:ext cx="7486650" cy="1362897"/>
          </a:xfrm>
        </p:spPr>
        <p:txBody>
          <a:bodyPr rtlCol="0">
            <a:normAutofit/>
          </a:bodyPr>
          <a:lstStyle/>
          <a:p>
            <a:pPr>
              <a:spcBef>
                <a:spcPts val="600"/>
              </a:spcBef>
            </a:pPr>
            <a:r>
              <a:rPr lang="en-US" dirty="0"/>
              <a:t>The house properties section of the Luxury House interface contains Area, Bedroom number, Garage type, Garden type, and Swimming</a:t>
            </a:r>
            <a:r>
              <a:rPr lang="zh-CN" altLang="en-US" dirty="0"/>
              <a:t> </a:t>
            </a:r>
            <a:r>
              <a:rPr lang="en-US" dirty="0"/>
              <a:t>pool type. Each selection contains two options.</a:t>
            </a:r>
            <a:endParaRPr lang="en-US" dirty="0">
              <a:latin typeface="微软雅黑" panose="020B0503020204020204" pitchFamily="34" charset="-122"/>
              <a:ea typeface="微软雅黑" panose="020B0503020204020204" pitchFamily="34" charset="-122"/>
            </a:endParaRPr>
          </a:p>
        </p:txBody>
      </p:sp>
      <p:pic>
        <p:nvPicPr>
          <p:cNvPr id="2" name="图片 1" descr="屏幕快照 2018-03-15 下午9.07.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9562" y="2733536"/>
            <a:ext cx="5938553" cy="3630909"/>
          </a:xfrm>
          <a:prstGeom prst="rect">
            <a:avLst/>
          </a:prstGeom>
        </p:spPr>
      </p:pic>
      <p:sp>
        <p:nvSpPr>
          <p:cNvPr id="3" name="文本框 2"/>
          <p:cNvSpPr txBox="1"/>
          <p:nvPr/>
        </p:nvSpPr>
        <p:spPr>
          <a:xfrm>
            <a:off x="2098340" y="6433474"/>
            <a:ext cx="5593286" cy="307777"/>
          </a:xfrm>
          <a:prstGeom prst="rect">
            <a:avLst/>
          </a:prstGeom>
          <a:noFill/>
        </p:spPr>
        <p:txBody>
          <a:bodyPr wrap="none" rtlCol="0">
            <a:spAutoFit/>
          </a:bodyPr>
          <a:lstStyle/>
          <a:p>
            <a:r>
              <a:rPr kumimoji="1" lang="en-US" altLang="zh-CN" sz="1400" dirty="0"/>
              <a:t>Figure</a:t>
            </a:r>
            <a:r>
              <a:rPr kumimoji="1" lang="zh-CN" altLang="en-US" sz="1400" dirty="0"/>
              <a:t> </a:t>
            </a:r>
            <a:r>
              <a:rPr kumimoji="1" lang="en-US" altLang="zh-CN" sz="1400" dirty="0"/>
              <a:t>6</a:t>
            </a:r>
            <a:r>
              <a:rPr kumimoji="1" lang="zh-CN" altLang="en-US" sz="1400" dirty="0"/>
              <a:t> </a:t>
            </a:r>
            <a:r>
              <a:rPr kumimoji="1" lang="en-US" altLang="zh-CN" sz="1400" dirty="0"/>
              <a:t>House Purchase System Luxury</a:t>
            </a:r>
            <a:r>
              <a:rPr kumimoji="1" lang="zh-CN" altLang="en-US" sz="1400" dirty="0"/>
              <a:t> </a:t>
            </a:r>
            <a:r>
              <a:rPr kumimoji="1" lang="en-US" altLang="zh-CN" sz="1400" dirty="0"/>
              <a:t>House Graphical Interface</a:t>
            </a:r>
            <a:r>
              <a:rPr kumimoji="1" lang="zh-CN" altLang="en-US" sz="1400" dirty="0"/>
              <a:t>  </a:t>
            </a:r>
          </a:p>
        </p:txBody>
      </p:sp>
    </p:spTree>
    <p:extLst>
      <p:ext uri="{BB962C8B-B14F-4D97-AF65-F5344CB8AC3E}">
        <p14:creationId xmlns:p14="http://schemas.microsoft.com/office/powerpoint/2010/main" val="141651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Builder—Examples</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31804" y="1508696"/>
            <a:ext cx="7486650" cy="2011767"/>
          </a:xfrm>
        </p:spPr>
        <p:txBody>
          <a:bodyPr rtlCol="0">
            <a:normAutofit fontScale="85000" lnSpcReduction="20000"/>
          </a:bodyPr>
          <a:lstStyle/>
          <a:p>
            <a:pPr>
              <a:lnSpc>
                <a:spcPct val="110000"/>
              </a:lnSpc>
              <a:spcBef>
                <a:spcPts val="600"/>
              </a:spcBef>
            </a:pPr>
            <a:r>
              <a:rPr lang="en-US" dirty="0"/>
              <a:t>The ho</a:t>
            </a:r>
            <a:r>
              <a:rPr lang="en-US" altLang="zh-CN" dirty="0"/>
              <a:t>use</a:t>
            </a:r>
            <a:r>
              <a:rPr lang="en-US" dirty="0"/>
              <a:t> purchase system includes a main user graphical interface. When the program is running, according to the user‘s selected input: Normal House or Luxury House, the two user graphical interfaces will be embedded in the main user graphical interface for the user to select the houses Item indicators. Finally, the user’s selection information will be displayed synchronously in the text box of the main graphical interface. The </a:t>
            </a:r>
            <a:r>
              <a:rPr lang="en-US" altLang="zh-CN" dirty="0"/>
              <a:t>sequence</a:t>
            </a:r>
            <a:r>
              <a:rPr lang="zh-CN" altLang="en-US" dirty="0"/>
              <a:t> </a:t>
            </a:r>
            <a:r>
              <a:rPr lang="en-US" dirty="0"/>
              <a:t>diagram of the hous</a:t>
            </a:r>
            <a:r>
              <a:rPr lang="en-US" altLang="zh-CN" dirty="0"/>
              <a:t>e</a:t>
            </a:r>
            <a:r>
              <a:rPr lang="en-US" dirty="0"/>
              <a:t> purchase system is shown in Figure </a:t>
            </a:r>
            <a:r>
              <a:rPr lang="en-US" altLang="zh-CN" dirty="0"/>
              <a:t>7</a:t>
            </a:r>
            <a:endParaRPr 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6902435" y="4238362"/>
            <a:ext cx="1808438" cy="954107"/>
          </a:xfrm>
          <a:prstGeom prst="rect">
            <a:avLst/>
          </a:prstGeom>
          <a:noFill/>
        </p:spPr>
        <p:txBody>
          <a:bodyPr wrap="square" rtlCol="0">
            <a:spAutoFit/>
          </a:bodyPr>
          <a:lstStyle/>
          <a:p>
            <a:r>
              <a:rPr kumimoji="1" lang="en-US" altLang="zh-CN" sz="1400" dirty="0"/>
              <a:t>Figure</a:t>
            </a:r>
            <a:r>
              <a:rPr kumimoji="1" lang="zh-CN" altLang="en-US" sz="1400" dirty="0"/>
              <a:t> </a:t>
            </a:r>
            <a:r>
              <a:rPr kumimoji="1" lang="zh-CN" altLang="zh-CN" sz="1400" dirty="0"/>
              <a:t>7</a:t>
            </a:r>
            <a:r>
              <a:rPr kumimoji="1" lang="zh-CN" altLang="en-US" sz="1400" dirty="0"/>
              <a:t> </a:t>
            </a:r>
            <a:r>
              <a:rPr lang="en-US" altLang="zh-CN" sz="1400" dirty="0"/>
              <a:t>The sequence</a:t>
            </a:r>
            <a:r>
              <a:rPr lang="zh-CN" altLang="en-US" sz="1400" dirty="0"/>
              <a:t> </a:t>
            </a:r>
            <a:r>
              <a:rPr lang="en-US" altLang="zh-CN" sz="1400" dirty="0"/>
              <a:t>diagram of the House </a:t>
            </a:r>
            <a:r>
              <a:rPr lang="zh-CN" altLang="zh-CN" sz="1400" dirty="0"/>
              <a:t>P</a:t>
            </a:r>
            <a:r>
              <a:rPr lang="en-US" altLang="zh-CN" sz="1400" dirty="0" err="1"/>
              <a:t>urchase</a:t>
            </a:r>
            <a:r>
              <a:rPr lang="en-US" altLang="zh-CN" sz="1400" dirty="0"/>
              <a:t> </a:t>
            </a:r>
            <a:r>
              <a:rPr lang="zh-CN" altLang="zh-CN" sz="1400" dirty="0"/>
              <a:t>S</a:t>
            </a:r>
            <a:r>
              <a:rPr lang="en-US" altLang="zh-CN" sz="1400" dirty="0" err="1"/>
              <a:t>ystem</a:t>
            </a:r>
            <a:endParaRPr kumimoji="1" lang="zh-CN" altLang="en-US" sz="1400" dirty="0"/>
          </a:p>
        </p:txBody>
      </p:sp>
      <p:pic>
        <p:nvPicPr>
          <p:cNvPr id="5" name="图片 4" descr="屏幕快照 2018-03-15 下午9.18.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170" y="3421147"/>
            <a:ext cx="5665173" cy="3133126"/>
          </a:xfrm>
          <a:prstGeom prst="rect">
            <a:avLst/>
          </a:prstGeom>
        </p:spPr>
      </p:pic>
    </p:spTree>
    <p:extLst>
      <p:ext uri="{BB962C8B-B14F-4D97-AF65-F5344CB8AC3E}">
        <p14:creationId xmlns:p14="http://schemas.microsoft.com/office/powerpoint/2010/main" val="156726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Builder—Examples</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31804" y="1508697"/>
            <a:ext cx="7486650" cy="1211034"/>
          </a:xfrm>
        </p:spPr>
        <p:txBody>
          <a:bodyPr rtlCol="0">
            <a:normAutofit/>
          </a:bodyPr>
          <a:lstStyle/>
          <a:p>
            <a:pPr>
              <a:spcBef>
                <a:spcPts val="600"/>
              </a:spcBef>
            </a:pPr>
            <a:r>
              <a:rPr lang="en-US" dirty="0"/>
              <a:t>This program adopts </a:t>
            </a:r>
            <a:r>
              <a:rPr lang="en-US" altLang="zh-CN" dirty="0"/>
              <a:t>Builder</a:t>
            </a:r>
            <a:r>
              <a:rPr lang="zh-CN" altLang="en-US" dirty="0"/>
              <a:t> </a:t>
            </a:r>
            <a:r>
              <a:rPr lang="en-US" altLang="zh-CN" dirty="0"/>
              <a:t>Pattern</a:t>
            </a:r>
            <a:r>
              <a:rPr lang="en-US" dirty="0"/>
              <a:t>. The design diagram is shown in Figure </a:t>
            </a:r>
            <a:r>
              <a:rPr lang="en-US" altLang="zh-CN" dirty="0"/>
              <a:t>8</a:t>
            </a:r>
            <a:r>
              <a:rPr lang="en-US" dirty="0"/>
              <a:t>.</a:t>
            </a:r>
            <a:endParaRPr 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7266538" y="3948440"/>
            <a:ext cx="1877462" cy="954107"/>
          </a:xfrm>
          <a:prstGeom prst="rect">
            <a:avLst/>
          </a:prstGeom>
          <a:noFill/>
        </p:spPr>
        <p:txBody>
          <a:bodyPr wrap="square" rtlCol="0">
            <a:spAutoFit/>
          </a:bodyPr>
          <a:lstStyle/>
          <a:p>
            <a:r>
              <a:rPr kumimoji="1" lang="en-US" altLang="zh-CN" sz="1400" dirty="0"/>
              <a:t>Figure</a:t>
            </a:r>
            <a:r>
              <a:rPr kumimoji="1" lang="zh-CN" altLang="en-US" sz="1400" dirty="0"/>
              <a:t> </a:t>
            </a:r>
            <a:r>
              <a:rPr kumimoji="1" lang="zh-CN" altLang="zh-CN" sz="1400" dirty="0"/>
              <a:t>8</a:t>
            </a:r>
            <a:r>
              <a:rPr kumimoji="1" lang="zh-CN" altLang="en-US" sz="1400" dirty="0"/>
              <a:t> </a:t>
            </a:r>
            <a:r>
              <a:rPr kumimoji="1" lang="en-US" altLang="zh-CN" sz="1400" dirty="0"/>
              <a:t>House Purchase System Designed Using Builder pattern</a:t>
            </a:r>
            <a:endParaRPr kumimoji="1" lang="zh-CN" altLang="en-US" sz="1400" dirty="0"/>
          </a:p>
        </p:txBody>
      </p:sp>
      <p:pic>
        <p:nvPicPr>
          <p:cNvPr id="2" name="图片 1" descr="屏幕快照 2018-03-15 下午9.18.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950" y="2162061"/>
            <a:ext cx="5971828" cy="4433630"/>
          </a:xfrm>
          <a:prstGeom prst="rect">
            <a:avLst/>
          </a:prstGeom>
        </p:spPr>
      </p:pic>
    </p:spTree>
    <p:extLst>
      <p:ext uri="{BB962C8B-B14F-4D97-AF65-F5344CB8AC3E}">
        <p14:creationId xmlns:p14="http://schemas.microsoft.com/office/powerpoint/2010/main" val="97202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Builder—Examples</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1052681" y="5357046"/>
            <a:ext cx="7486650" cy="1211034"/>
          </a:xfrm>
        </p:spPr>
        <p:txBody>
          <a:bodyPr rtlCol="0">
            <a:normAutofit fontScale="85000" lnSpcReduction="20000"/>
          </a:bodyPr>
          <a:lstStyle/>
          <a:p>
            <a:pPr marL="0" indent="0">
              <a:lnSpc>
                <a:spcPct val="100000"/>
              </a:lnSpc>
              <a:spcBef>
                <a:spcPts val="600"/>
              </a:spcBef>
              <a:buNone/>
            </a:pPr>
            <a:r>
              <a:rPr lang="en-US" dirty="0"/>
              <a:t>Director director = new Director(); </a:t>
            </a:r>
          </a:p>
          <a:p>
            <a:pPr marL="0" indent="0">
              <a:lnSpc>
                <a:spcPct val="100000"/>
              </a:lnSpc>
              <a:spcBef>
                <a:spcPts val="600"/>
              </a:spcBef>
              <a:buNone/>
            </a:pPr>
            <a:r>
              <a:rPr lang="en-US" dirty="0" err="1"/>
              <a:t>director.setHouseBuilder</a:t>
            </a:r>
            <a:r>
              <a:rPr lang="en-US" dirty="0"/>
              <a:t>( </a:t>
            </a:r>
            <a:r>
              <a:rPr lang="en-US" dirty="0" err="1"/>
              <a:t>hb</a:t>
            </a:r>
            <a:r>
              <a:rPr lang="en-US" dirty="0"/>
              <a:t> ); </a:t>
            </a:r>
          </a:p>
          <a:p>
            <a:pPr marL="0" indent="0">
              <a:lnSpc>
                <a:spcPct val="100000"/>
              </a:lnSpc>
              <a:spcBef>
                <a:spcPts val="600"/>
              </a:spcBef>
              <a:buNone/>
            </a:pPr>
            <a:r>
              <a:rPr lang="en-US" dirty="0" err="1"/>
              <a:t>director.constructWholeHouseObj</a:t>
            </a:r>
            <a:r>
              <a:rPr lang="en-US" dirty="0"/>
              <a:t>(); </a:t>
            </a:r>
          </a:p>
          <a:p>
            <a:pPr marL="0" indent="0">
              <a:lnSpc>
                <a:spcPct val="100000"/>
              </a:lnSpc>
              <a:spcBef>
                <a:spcPts val="600"/>
              </a:spcBef>
              <a:buNone/>
            </a:pPr>
            <a:r>
              <a:rPr lang="en-US" dirty="0"/>
              <a:t>House </a:t>
            </a:r>
            <a:r>
              <a:rPr lang="en-US" dirty="0" err="1"/>
              <a:t>hsObj</a:t>
            </a:r>
            <a:r>
              <a:rPr lang="en-US" dirty="0"/>
              <a:t> = </a:t>
            </a:r>
            <a:r>
              <a:rPr lang="en-US" dirty="0" err="1"/>
              <a:t>director.getHouse</a:t>
            </a:r>
            <a:r>
              <a:rPr lang="en-US" dirty="0"/>
              <a:t>();</a:t>
            </a:r>
            <a:endParaRPr 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6162147" y="2963271"/>
            <a:ext cx="2065555" cy="954107"/>
          </a:xfrm>
          <a:prstGeom prst="rect">
            <a:avLst/>
          </a:prstGeom>
          <a:noFill/>
        </p:spPr>
        <p:txBody>
          <a:bodyPr wrap="square" rtlCol="0">
            <a:spAutoFit/>
          </a:bodyPr>
          <a:lstStyle/>
          <a:p>
            <a:r>
              <a:rPr kumimoji="1" lang="en-US" altLang="zh-CN" sz="1400" dirty="0"/>
              <a:t>Figure</a:t>
            </a:r>
            <a:r>
              <a:rPr kumimoji="1" lang="zh-CN" altLang="en-US" sz="1400" dirty="0"/>
              <a:t> </a:t>
            </a:r>
            <a:r>
              <a:rPr kumimoji="1" lang="zh-CN" altLang="zh-CN" sz="1400" dirty="0"/>
              <a:t>8</a:t>
            </a:r>
            <a:r>
              <a:rPr kumimoji="1" lang="zh-CN" altLang="en-US" sz="1400" dirty="0"/>
              <a:t> </a:t>
            </a:r>
            <a:r>
              <a:rPr kumimoji="1" lang="en-US" altLang="zh-CN" sz="1400" dirty="0"/>
              <a:t>House Purchase System Designed Using Builder pattern</a:t>
            </a:r>
            <a:endParaRPr kumimoji="1" lang="zh-CN" altLang="en-US" sz="1400" dirty="0"/>
          </a:p>
        </p:txBody>
      </p:sp>
      <p:pic>
        <p:nvPicPr>
          <p:cNvPr id="2" name="图片 1" descr="屏幕快照 2018-03-15 下午9.18.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901" y="1513192"/>
            <a:ext cx="4942144" cy="3669168"/>
          </a:xfrm>
          <a:prstGeom prst="rect">
            <a:avLst/>
          </a:prstGeom>
        </p:spPr>
      </p:pic>
    </p:spTree>
    <p:extLst>
      <p:ext uri="{BB962C8B-B14F-4D97-AF65-F5344CB8AC3E}">
        <p14:creationId xmlns:p14="http://schemas.microsoft.com/office/powerpoint/2010/main" val="408681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a:t>Singleton</a:t>
            </a:r>
            <a:endParaRPr lang="en-US" dirty="0"/>
          </a:p>
        </p:txBody>
      </p:sp>
      <p:sp>
        <p:nvSpPr>
          <p:cNvPr id="3" name="文本占位符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414459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Singleton</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31804" y="1508696"/>
            <a:ext cx="7486650" cy="4552698"/>
          </a:xfrm>
        </p:spPr>
        <p:txBody>
          <a:bodyPr rtlCol="0">
            <a:normAutofit/>
          </a:bodyPr>
          <a:lstStyle/>
          <a:p>
            <a:pPr>
              <a:spcBef>
                <a:spcPts val="600"/>
              </a:spcBef>
            </a:pPr>
            <a:r>
              <a:rPr lang="en-US" altLang="zh-CN" sz="2400" dirty="0"/>
              <a:t>Intent</a:t>
            </a:r>
          </a:p>
          <a:p>
            <a:pPr lvl="1"/>
            <a:r>
              <a:rPr lang="en-US" altLang="zh-CN" sz="1800" dirty="0"/>
              <a:t>Ensure</a:t>
            </a:r>
            <a:r>
              <a:rPr lang="zh-CN" altLang="en-US" sz="1800" dirty="0"/>
              <a:t> </a:t>
            </a:r>
            <a:r>
              <a:rPr lang="en-US" altLang="zh-CN" sz="1800" dirty="0"/>
              <a:t>a</a:t>
            </a:r>
            <a:r>
              <a:rPr lang="zh-CN" altLang="en-US" sz="1800" dirty="0"/>
              <a:t> </a:t>
            </a:r>
            <a:r>
              <a:rPr lang="en-US" altLang="zh-CN" sz="1800" dirty="0"/>
              <a:t>class</a:t>
            </a:r>
            <a:r>
              <a:rPr lang="zh-CN" altLang="en-US" sz="1800" dirty="0"/>
              <a:t> </a:t>
            </a:r>
            <a:r>
              <a:rPr lang="en-US" altLang="zh-CN" sz="1800" dirty="0"/>
              <a:t>only</a:t>
            </a:r>
            <a:r>
              <a:rPr lang="zh-CN" altLang="en-US" sz="1800" dirty="0"/>
              <a:t> </a:t>
            </a:r>
            <a:r>
              <a:rPr lang="en-US" altLang="zh-CN" sz="1800" dirty="0"/>
              <a:t>has</a:t>
            </a:r>
            <a:r>
              <a:rPr lang="zh-CN" altLang="en-US" sz="1800" dirty="0"/>
              <a:t> </a:t>
            </a:r>
            <a:r>
              <a:rPr lang="zh-CN" altLang="zh-CN" sz="1800" dirty="0"/>
              <a:t>o</a:t>
            </a:r>
            <a:r>
              <a:rPr lang="en-US" altLang="zh-CN" sz="1800" dirty="0"/>
              <a:t>ne</a:t>
            </a:r>
            <a:r>
              <a:rPr lang="zh-CN" altLang="en-US" sz="1800" dirty="0"/>
              <a:t> </a:t>
            </a:r>
            <a:r>
              <a:rPr lang="en-US" altLang="zh-CN" sz="1800" dirty="0"/>
              <a:t>instance,</a:t>
            </a:r>
            <a:r>
              <a:rPr lang="zh-CN" altLang="en-US" sz="1800" dirty="0"/>
              <a:t> </a:t>
            </a:r>
            <a:r>
              <a:rPr lang="en-US" altLang="zh-CN" sz="1800" dirty="0"/>
              <a:t>and</a:t>
            </a:r>
            <a:r>
              <a:rPr lang="zh-CN" altLang="en-US" sz="1800" dirty="0"/>
              <a:t> </a:t>
            </a:r>
            <a:r>
              <a:rPr lang="en-US" altLang="zh-CN" sz="1800" dirty="0"/>
              <a:t>provide</a:t>
            </a:r>
            <a:r>
              <a:rPr lang="zh-CN" altLang="en-US" sz="1800" dirty="0"/>
              <a:t> </a:t>
            </a:r>
            <a:r>
              <a:rPr lang="en-US" altLang="zh-CN" sz="1800" dirty="0"/>
              <a:t>a</a:t>
            </a:r>
            <a:r>
              <a:rPr lang="zh-CN" altLang="en-US" sz="1800" dirty="0"/>
              <a:t> </a:t>
            </a:r>
            <a:r>
              <a:rPr lang="en-US" altLang="zh-CN" sz="1800" dirty="0"/>
              <a:t>global</a:t>
            </a:r>
            <a:r>
              <a:rPr lang="zh-CN" altLang="en-US" sz="1800" dirty="0"/>
              <a:t> </a:t>
            </a:r>
            <a:r>
              <a:rPr lang="en-US" altLang="zh-CN" sz="1800" dirty="0"/>
              <a:t>point</a:t>
            </a:r>
            <a:r>
              <a:rPr lang="zh-CN" altLang="en-US" sz="1800" dirty="0"/>
              <a:t> </a:t>
            </a:r>
            <a:r>
              <a:rPr lang="zh-CN" altLang="zh-CN" sz="1800" dirty="0"/>
              <a:t>o</a:t>
            </a:r>
            <a:r>
              <a:rPr lang="en-US" altLang="zh-CN" sz="1800" dirty="0"/>
              <a:t>f</a:t>
            </a:r>
            <a:r>
              <a:rPr lang="zh-CN" altLang="en-US" sz="1800" dirty="0"/>
              <a:t> </a:t>
            </a:r>
            <a:r>
              <a:rPr lang="en-US" altLang="zh-CN" sz="1800" dirty="0"/>
              <a:t>access</a:t>
            </a:r>
            <a:r>
              <a:rPr lang="zh-CN" altLang="en-US" sz="1800" dirty="0"/>
              <a:t> </a:t>
            </a:r>
            <a:r>
              <a:rPr lang="en-US" altLang="zh-CN" sz="1800" dirty="0"/>
              <a:t>to</a:t>
            </a:r>
            <a:r>
              <a:rPr lang="zh-CN" altLang="en-US" sz="1800" dirty="0"/>
              <a:t> </a:t>
            </a:r>
            <a:r>
              <a:rPr lang="en-US" altLang="zh-CN" sz="1800" dirty="0"/>
              <a:t>it.</a:t>
            </a:r>
          </a:p>
          <a:p>
            <a:pPr>
              <a:spcBef>
                <a:spcPts val="600"/>
              </a:spcBef>
            </a:pPr>
            <a:r>
              <a:rPr lang="en-US" altLang="zh-CN" sz="2400" dirty="0"/>
              <a:t>Motivation</a:t>
            </a:r>
          </a:p>
          <a:p>
            <a:pPr lvl="1"/>
            <a:r>
              <a:rPr lang="en-US" altLang="zh-CN" sz="1800" dirty="0"/>
              <a:t>It</a:t>
            </a:r>
            <a:r>
              <a:rPr lang="zh-CN" altLang="en-US" sz="1800" dirty="0"/>
              <a:t> </a:t>
            </a:r>
            <a:r>
              <a:rPr lang="en-US" altLang="zh-CN" sz="1800" dirty="0"/>
              <a:t>is</a:t>
            </a:r>
            <a:r>
              <a:rPr lang="zh-CN" altLang="en-US" sz="1800" dirty="0"/>
              <a:t> </a:t>
            </a:r>
            <a:r>
              <a:rPr lang="en-US" altLang="zh-CN" sz="1800" dirty="0"/>
              <a:t>important</a:t>
            </a:r>
            <a:r>
              <a:rPr lang="zh-CN" altLang="en-US" sz="1800" dirty="0"/>
              <a:t> </a:t>
            </a:r>
            <a:r>
              <a:rPr lang="en-US" altLang="zh-CN" sz="1800" dirty="0"/>
              <a:t>for</a:t>
            </a:r>
            <a:r>
              <a:rPr lang="zh-CN" altLang="en-US" sz="1800" dirty="0"/>
              <a:t> </a:t>
            </a:r>
            <a:r>
              <a:rPr lang="en-US" altLang="zh-CN" sz="1800" dirty="0"/>
              <a:t>some</a:t>
            </a:r>
            <a:r>
              <a:rPr lang="zh-CN" altLang="en-US" sz="1800" dirty="0"/>
              <a:t> </a:t>
            </a:r>
            <a:r>
              <a:rPr lang="en-US" altLang="zh-CN" sz="1800" dirty="0"/>
              <a:t>classes</a:t>
            </a:r>
            <a:r>
              <a:rPr lang="zh-CN" altLang="en-US" sz="1800" dirty="0"/>
              <a:t> </a:t>
            </a:r>
            <a:r>
              <a:rPr lang="en-US" altLang="zh-CN" sz="1800" dirty="0"/>
              <a:t>to</a:t>
            </a:r>
            <a:r>
              <a:rPr lang="zh-CN" altLang="en-US" sz="1800" dirty="0"/>
              <a:t> </a:t>
            </a:r>
            <a:r>
              <a:rPr lang="en-US" altLang="zh-CN" sz="1800" dirty="0"/>
              <a:t>have</a:t>
            </a:r>
            <a:r>
              <a:rPr lang="zh-CN" altLang="en-US" sz="1800" dirty="0"/>
              <a:t> </a:t>
            </a:r>
            <a:r>
              <a:rPr lang="en-US" altLang="zh-CN" sz="1800" dirty="0"/>
              <a:t>exactly</a:t>
            </a:r>
            <a:r>
              <a:rPr lang="zh-CN" altLang="en-US" sz="1800" dirty="0"/>
              <a:t> </a:t>
            </a:r>
            <a:r>
              <a:rPr lang="en-US" altLang="zh-CN" sz="1800" dirty="0"/>
              <a:t>one</a:t>
            </a:r>
            <a:r>
              <a:rPr lang="zh-CN" altLang="en-US" sz="1800" dirty="0"/>
              <a:t> </a:t>
            </a:r>
            <a:r>
              <a:rPr lang="en-US" altLang="zh-CN" sz="1800" dirty="0"/>
              <a:t>instance.</a:t>
            </a:r>
            <a:r>
              <a:rPr lang="zh-CN" altLang="en-US" sz="1800" dirty="0"/>
              <a:t> </a:t>
            </a:r>
            <a:r>
              <a:rPr lang="en-US" altLang="zh-CN" sz="1800" dirty="0"/>
              <a:t>Although</a:t>
            </a:r>
            <a:r>
              <a:rPr lang="zh-CN" altLang="en-US" sz="1800" dirty="0"/>
              <a:t> </a:t>
            </a:r>
            <a:r>
              <a:rPr lang="en-US" altLang="zh-CN" sz="1800" dirty="0"/>
              <a:t>there</a:t>
            </a:r>
            <a:r>
              <a:rPr lang="zh-CN" altLang="en-US" sz="1800" dirty="0"/>
              <a:t> </a:t>
            </a:r>
            <a:r>
              <a:rPr lang="en-US" altLang="zh-CN" sz="1800" dirty="0"/>
              <a:t>can</a:t>
            </a:r>
            <a:r>
              <a:rPr lang="zh-CN" altLang="en-US" sz="1800" dirty="0"/>
              <a:t> </a:t>
            </a:r>
            <a:r>
              <a:rPr lang="en-US" altLang="zh-CN" sz="1800" dirty="0"/>
              <a:t>be</a:t>
            </a:r>
            <a:r>
              <a:rPr lang="zh-CN" altLang="en-US" sz="1800" dirty="0"/>
              <a:t> </a:t>
            </a:r>
            <a:r>
              <a:rPr lang="en-US" altLang="zh-CN" sz="1800" dirty="0"/>
              <a:t>many</a:t>
            </a:r>
            <a:r>
              <a:rPr lang="zh-CN" altLang="en-US" sz="1800" dirty="0"/>
              <a:t> </a:t>
            </a:r>
            <a:r>
              <a:rPr lang="en-US" altLang="zh-CN" sz="1800" dirty="0"/>
              <a:t>printers</a:t>
            </a:r>
            <a:r>
              <a:rPr lang="zh-CN" altLang="en-US" sz="1800" dirty="0"/>
              <a:t> </a:t>
            </a:r>
            <a:r>
              <a:rPr lang="en-US" altLang="zh-CN" sz="1800" dirty="0"/>
              <a:t>in</a:t>
            </a:r>
            <a:r>
              <a:rPr lang="zh-CN" altLang="en-US" sz="1800" dirty="0"/>
              <a:t> </a:t>
            </a:r>
            <a:r>
              <a:rPr lang="en-US" altLang="zh-CN" sz="1800" dirty="0"/>
              <a:t>a</a:t>
            </a:r>
            <a:r>
              <a:rPr lang="zh-CN" altLang="en-US" sz="1800" dirty="0"/>
              <a:t> </a:t>
            </a:r>
            <a:r>
              <a:rPr lang="en-US" altLang="zh-CN" sz="1800" dirty="0"/>
              <a:t>system,</a:t>
            </a:r>
            <a:r>
              <a:rPr lang="zh-CN" altLang="en-US" sz="1800" dirty="0"/>
              <a:t> </a:t>
            </a:r>
            <a:r>
              <a:rPr lang="en-US" altLang="zh-CN" sz="1800" dirty="0"/>
              <a:t>there</a:t>
            </a:r>
            <a:r>
              <a:rPr lang="zh-CN" altLang="en-US" sz="1800" dirty="0"/>
              <a:t> </a:t>
            </a:r>
            <a:r>
              <a:rPr lang="en-US" altLang="zh-CN" sz="1800" dirty="0"/>
              <a:t>should</a:t>
            </a:r>
            <a:r>
              <a:rPr lang="zh-CN" altLang="en-US" sz="1800" dirty="0"/>
              <a:t> </a:t>
            </a:r>
            <a:r>
              <a:rPr lang="en-US" altLang="zh-CN" sz="1800" dirty="0"/>
              <a:t>be</a:t>
            </a:r>
            <a:r>
              <a:rPr lang="zh-CN" altLang="en-US" sz="1800" dirty="0"/>
              <a:t> </a:t>
            </a:r>
            <a:r>
              <a:rPr lang="en-US" altLang="zh-CN" sz="1800" dirty="0"/>
              <a:t>only</a:t>
            </a:r>
            <a:r>
              <a:rPr lang="zh-CN" altLang="en-US" sz="1800" dirty="0"/>
              <a:t> </a:t>
            </a:r>
            <a:r>
              <a:rPr lang="en-US" altLang="zh-CN" sz="1800" dirty="0"/>
              <a:t>one</a:t>
            </a:r>
            <a:r>
              <a:rPr lang="zh-CN" altLang="en-US" sz="1800" dirty="0"/>
              <a:t> </a:t>
            </a:r>
            <a:r>
              <a:rPr lang="en-US" altLang="zh-CN" sz="1800" dirty="0"/>
              <a:t>printer</a:t>
            </a:r>
            <a:r>
              <a:rPr lang="zh-CN" altLang="en-US" sz="1800" dirty="0"/>
              <a:t> </a:t>
            </a:r>
            <a:r>
              <a:rPr lang="en-US" altLang="zh-CN" sz="1800" dirty="0"/>
              <a:t>spooler.</a:t>
            </a:r>
            <a:r>
              <a:rPr lang="zh-CN" altLang="en-US" sz="1800" dirty="0"/>
              <a:t> </a:t>
            </a:r>
            <a:r>
              <a:rPr lang="en-US" altLang="zh-CN" sz="1800" dirty="0"/>
              <a:t>There</a:t>
            </a:r>
            <a:r>
              <a:rPr lang="zh-CN" altLang="en-US" sz="1800" dirty="0"/>
              <a:t> </a:t>
            </a:r>
            <a:r>
              <a:rPr lang="en-US" altLang="zh-CN" sz="1800" dirty="0"/>
              <a:t>should</a:t>
            </a:r>
            <a:r>
              <a:rPr lang="zh-CN" altLang="en-US" sz="1800" dirty="0"/>
              <a:t> </a:t>
            </a:r>
            <a:r>
              <a:rPr lang="en-US" altLang="zh-CN" sz="1800" dirty="0"/>
              <a:t>be</a:t>
            </a:r>
            <a:r>
              <a:rPr lang="zh-CN" altLang="en-US" sz="1800" dirty="0"/>
              <a:t> </a:t>
            </a:r>
            <a:r>
              <a:rPr lang="en-US" altLang="zh-CN" sz="1800" dirty="0"/>
              <a:t>only</a:t>
            </a:r>
            <a:r>
              <a:rPr lang="zh-CN" altLang="en-US" sz="1800" dirty="0"/>
              <a:t> </a:t>
            </a:r>
            <a:r>
              <a:rPr lang="en-US" altLang="zh-CN" sz="1800" dirty="0"/>
              <a:t>one</a:t>
            </a:r>
            <a:r>
              <a:rPr lang="zh-CN" altLang="en-US" sz="1800" dirty="0"/>
              <a:t> </a:t>
            </a:r>
            <a:r>
              <a:rPr lang="en-US" altLang="zh-CN" sz="1800" dirty="0"/>
              <a:t>file</a:t>
            </a:r>
            <a:r>
              <a:rPr lang="zh-CN" altLang="en-US" sz="1800" dirty="0"/>
              <a:t> </a:t>
            </a:r>
            <a:r>
              <a:rPr lang="en-US" altLang="zh-CN" sz="1800" dirty="0"/>
              <a:t>system</a:t>
            </a:r>
            <a:r>
              <a:rPr lang="zh-CN" altLang="en-US" sz="1800" dirty="0"/>
              <a:t> </a:t>
            </a:r>
            <a:r>
              <a:rPr lang="en-US" altLang="zh-CN" sz="1800" dirty="0"/>
              <a:t>and</a:t>
            </a:r>
            <a:r>
              <a:rPr lang="zh-CN" altLang="en-US" sz="1800" dirty="0"/>
              <a:t> </a:t>
            </a:r>
            <a:r>
              <a:rPr lang="en-US" altLang="zh-CN" sz="1800" dirty="0"/>
              <a:t>one</a:t>
            </a:r>
            <a:r>
              <a:rPr lang="zh-CN" altLang="en-US" sz="1800" dirty="0"/>
              <a:t> </a:t>
            </a:r>
            <a:r>
              <a:rPr lang="en-US" altLang="zh-CN" sz="1800" dirty="0"/>
              <a:t>window</a:t>
            </a:r>
            <a:r>
              <a:rPr lang="zh-CN" altLang="en-US" sz="1800" dirty="0"/>
              <a:t> </a:t>
            </a:r>
            <a:r>
              <a:rPr lang="en-US" altLang="zh-CN" sz="1800" dirty="0"/>
              <a:t>manager.</a:t>
            </a:r>
          </a:p>
          <a:p>
            <a:pPr>
              <a:spcBef>
                <a:spcPts val="600"/>
              </a:spcBef>
            </a:pPr>
            <a:r>
              <a:rPr lang="en-US" altLang="zh-CN" sz="2400" dirty="0"/>
              <a:t>Solution</a:t>
            </a:r>
          </a:p>
          <a:p>
            <a:pPr lvl="1"/>
            <a:r>
              <a:rPr lang="en-US" altLang="zh-CN" sz="1800" dirty="0"/>
              <a:t>Make</a:t>
            </a:r>
            <a:r>
              <a:rPr lang="zh-CN" altLang="en-US" sz="1800" dirty="0"/>
              <a:t> </a:t>
            </a:r>
            <a:r>
              <a:rPr lang="en-US" altLang="zh-CN" sz="1800" dirty="0"/>
              <a:t>the</a:t>
            </a:r>
            <a:r>
              <a:rPr lang="zh-CN" altLang="en-US" sz="1800" dirty="0"/>
              <a:t> </a:t>
            </a:r>
            <a:r>
              <a:rPr lang="en-US" altLang="zh-CN" sz="1800" dirty="0"/>
              <a:t>class</a:t>
            </a:r>
            <a:r>
              <a:rPr lang="zh-CN" altLang="en-US" sz="1800" dirty="0"/>
              <a:t> </a:t>
            </a:r>
            <a:r>
              <a:rPr lang="en-US" altLang="zh-CN" sz="1800" dirty="0"/>
              <a:t>itself</a:t>
            </a:r>
            <a:r>
              <a:rPr lang="zh-CN" altLang="en-US" sz="1800" dirty="0"/>
              <a:t> </a:t>
            </a:r>
            <a:r>
              <a:rPr lang="en-US" altLang="zh-CN" sz="1800" dirty="0"/>
              <a:t>responsible</a:t>
            </a:r>
            <a:r>
              <a:rPr lang="zh-CN" altLang="en-US" sz="1800" dirty="0"/>
              <a:t> </a:t>
            </a:r>
            <a:r>
              <a:rPr lang="en-US" altLang="zh-CN" sz="1800" dirty="0"/>
              <a:t>for</a:t>
            </a:r>
            <a:r>
              <a:rPr lang="zh-CN" altLang="en-US" sz="1800" dirty="0"/>
              <a:t> </a:t>
            </a:r>
            <a:r>
              <a:rPr lang="en-US" altLang="zh-CN" sz="1800" dirty="0"/>
              <a:t>keeping</a:t>
            </a:r>
            <a:r>
              <a:rPr lang="zh-CN" altLang="en-US" sz="1800" dirty="0"/>
              <a:t> </a:t>
            </a:r>
            <a:r>
              <a:rPr lang="en-US" altLang="zh-CN" sz="1800" dirty="0"/>
              <a:t>track</a:t>
            </a:r>
            <a:r>
              <a:rPr lang="zh-CN" altLang="en-US" sz="1800" dirty="0"/>
              <a:t> </a:t>
            </a:r>
            <a:r>
              <a:rPr lang="en-US" altLang="zh-CN" sz="1800" dirty="0"/>
              <a:t>of</a:t>
            </a:r>
            <a:r>
              <a:rPr lang="zh-CN" altLang="en-US" sz="1800" dirty="0"/>
              <a:t> </a:t>
            </a:r>
            <a:r>
              <a:rPr lang="zh-CN" altLang="zh-CN" sz="1800" dirty="0"/>
              <a:t>i</a:t>
            </a:r>
            <a:r>
              <a:rPr lang="en-US" altLang="zh-CN" sz="1800" dirty="0" err="1"/>
              <a:t>ts</a:t>
            </a:r>
            <a:r>
              <a:rPr lang="zh-CN" altLang="en-US" sz="1800" dirty="0"/>
              <a:t> </a:t>
            </a:r>
            <a:r>
              <a:rPr lang="en-US" altLang="zh-CN" sz="1800" dirty="0"/>
              <a:t>sole</a:t>
            </a:r>
            <a:r>
              <a:rPr lang="zh-CN" altLang="en-US" sz="1800" dirty="0"/>
              <a:t> </a:t>
            </a:r>
            <a:r>
              <a:rPr lang="en-US" altLang="zh-CN" sz="1800" dirty="0"/>
              <a:t>instance.</a:t>
            </a:r>
            <a:r>
              <a:rPr lang="zh-CN" altLang="en-US" sz="1800" dirty="0"/>
              <a:t> </a:t>
            </a:r>
            <a:r>
              <a:rPr lang="en-US" altLang="zh-CN" sz="1800" dirty="0"/>
              <a:t>The</a:t>
            </a:r>
            <a:r>
              <a:rPr lang="zh-CN" altLang="en-US" sz="1800" dirty="0"/>
              <a:t>  </a:t>
            </a:r>
            <a:r>
              <a:rPr lang="en-US" altLang="zh-CN" sz="1800" dirty="0"/>
              <a:t>class</a:t>
            </a:r>
            <a:r>
              <a:rPr lang="zh-CN" altLang="en-US" sz="1800" dirty="0"/>
              <a:t> </a:t>
            </a:r>
            <a:r>
              <a:rPr lang="en-US" altLang="zh-CN" sz="1800" dirty="0"/>
              <a:t>can</a:t>
            </a:r>
            <a:r>
              <a:rPr lang="zh-CN" altLang="en-US" sz="1800" dirty="0"/>
              <a:t> </a:t>
            </a:r>
            <a:r>
              <a:rPr lang="en-US" altLang="zh-CN" sz="1800" dirty="0"/>
              <a:t>ensure</a:t>
            </a:r>
            <a:r>
              <a:rPr lang="zh-CN" altLang="en-US" sz="1800" dirty="0"/>
              <a:t> </a:t>
            </a:r>
            <a:r>
              <a:rPr lang="en-US" altLang="zh-CN" sz="1800" dirty="0"/>
              <a:t>that</a:t>
            </a:r>
            <a:r>
              <a:rPr lang="zh-CN" altLang="en-US" sz="1800" dirty="0"/>
              <a:t> </a:t>
            </a:r>
            <a:r>
              <a:rPr lang="en-US" altLang="zh-CN" sz="1800" dirty="0"/>
              <a:t>no</a:t>
            </a:r>
            <a:r>
              <a:rPr lang="zh-CN" altLang="en-US" sz="1800" dirty="0"/>
              <a:t> </a:t>
            </a:r>
            <a:r>
              <a:rPr lang="en-US" altLang="zh-CN" sz="1800" dirty="0"/>
              <a:t>other</a:t>
            </a:r>
            <a:r>
              <a:rPr lang="zh-CN" altLang="en-US" sz="1800" dirty="0"/>
              <a:t> </a:t>
            </a:r>
            <a:r>
              <a:rPr lang="en-US" altLang="zh-CN" sz="1800" dirty="0"/>
              <a:t>instance</a:t>
            </a:r>
            <a:r>
              <a:rPr lang="zh-CN" altLang="en-US" sz="1800" dirty="0"/>
              <a:t> </a:t>
            </a:r>
            <a:r>
              <a:rPr lang="en-US" altLang="zh-CN" sz="1800" dirty="0"/>
              <a:t>can</a:t>
            </a:r>
            <a:r>
              <a:rPr lang="zh-CN" altLang="en-US" sz="1800" dirty="0"/>
              <a:t> </a:t>
            </a:r>
            <a:r>
              <a:rPr lang="en-US" altLang="zh-CN" sz="1800" dirty="0"/>
              <a:t>be</a:t>
            </a:r>
            <a:r>
              <a:rPr lang="zh-CN" altLang="en-US" sz="1800" dirty="0"/>
              <a:t> </a:t>
            </a:r>
            <a:r>
              <a:rPr lang="en-US" altLang="zh-CN" sz="1800" dirty="0"/>
              <a:t>created</a:t>
            </a:r>
            <a:r>
              <a:rPr lang="zh-CN" altLang="en-US" sz="1800" dirty="0"/>
              <a:t> (</a:t>
            </a:r>
            <a:r>
              <a:rPr lang="en-US" altLang="zh-CN" sz="1800" dirty="0"/>
              <a:t>by</a:t>
            </a:r>
            <a:r>
              <a:rPr lang="zh-CN" altLang="en-US" sz="1800" dirty="0"/>
              <a:t> </a:t>
            </a:r>
            <a:r>
              <a:rPr lang="en-US" altLang="zh-CN" sz="1800" dirty="0"/>
              <a:t>intercepting</a:t>
            </a:r>
            <a:r>
              <a:rPr lang="zh-CN" altLang="en-US" sz="1800" dirty="0"/>
              <a:t> </a:t>
            </a:r>
            <a:r>
              <a:rPr lang="en-US" altLang="zh-CN" sz="1800" dirty="0"/>
              <a:t>requests</a:t>
            </a:r>
            <a:r>
              <a:rPr lang="zh-CN" altLang="en-US" sz="1800" dirty="0"/>
              <a:t> </a:t>
            </a:r>
            <a:r>
              <a:rPr lang="en-US" altLang="zh-CN" sz="1800" dirty="0"/>
              <a:t>to</a:t>
            </a:r>
            <a:r>
              <a:rPr lang="zh-CN" altLang="en-US" sz="1800" dirty="0"/>
              <a:t> </a:t>
            </a:r>
            <a:r>
              <a:rPr lang="en-US" altLang="zh-CN" sz="1800" dirty="0"/>
              <a:t>create</a:t>
            </a:r>
            <a:r>
              <a:rPr lang="zh-CN" altLang="en-US" sz="1800" dirty="0"/>
              <a:t> </a:t>
            </a:r>
            <a:r>
              <a:rPr lang="en-US" altLang="zh-CN" sz="1800" dirty="0"/>
              <a:t>new</a:t>
            </a:r>
            <a:r>
              <a:rPr lang="zh-CN" altLang="en-US" sz="1800" dirty="0"/>
              <a:t> </a:t>
            </a:r>
            <a:r>
              <a:rPr lang="en-US" altLang="zh-CN" sz="1800" dirty="0"/>
              <a:t>objects),</a:t>
            </a:r>
            <a:r>
              <a:rPr lang="zh-CN" altLang="en-US" sz="1800" dirty="0"/>
              <a:t> </a:t>
            </a:r>
            <a:r>
              <a:rPr lang="en-US" altLang="zh-CN" sz="1800" dirty="0"/>
              <a:t>and</a:t>
            </a:r>
            <a:r>
              <a:rPr lang="zh-CN" altLang="en-US" sz="1800" dirty="0"/>
              <a:t> </a:t>
            </a:r>
            <a:r>
              <a:rPr lang="en-US" altLang="zh-CN" sz="1800" dirty="0"/>
              <a:t>it</a:t>
            </a:r>
            <a:r>
              <a:rPr lang="zh-CN" altLang="en-US" sz="1800" dirty="0"/>
              <a:t> </a:t>
            </a:r>
            <a:r>
              <a:rPr lang="en-US" altLang="zh-CN" sz="1800" dirty="0"/>
              <a:t>can</a:t>
            </a:r>
            <a:r>
              <a:rPr lang="zh-CN" altLang="en-US" sz="1800" dirty="0"/>
              <a:t> </a:t>
            </a:r>
            <a:r>
              <a:rPr lang="en-US" altLang="zh-CN" sz="1800" dirty="0"/>
              <a:t>provide</a:t>
            </a:r>
            <a:r>
              <a:rPr lang="zh-CN" altLang="en-US" sz="1800" dirty="0"/>
              <a:t> </a:t>
            </a:r>
            <a:r>
              <a:rPr lang="en-US" altLang="zh-CN" sz="1800" dirty="0"/>
              <a:t>a</a:t>
            </a:r>
            <a:r>
              <a:rPr lang="zh-CN" altLang="en-US" sz="1800" dirty="0"/>
              <a:t> </a:t>
            </a:r>
            <a:r>
              <a:rPr lang="en-US" altLang="zh-CN" sz="1800" dirty="0"/>
              <a:t>way</a:t>
            </a:r>
            <a:r>
              <a:rPr lang="zh-CN" altLang="en-US" sz="1800" dirty="0"/>
              <a:t> </a:t>
            </a:r>
            <a:r>
              <a:rPr lang="en-US" altLang="zh-CN" sz="1800" dirty="0"/>
              <a:t>to</a:t>
            </a:r>
            <a:r>
              <a:rPr lang="zh-CN" altLang="en-US" sz="1800" dirty="0"/>
              <a:t> </a:t>
            </a:r>
            <a:r>
              <a:rPr lang="en-US" altLang="zh-CN" sz="1800" dirty="0"/>
              <a:t>access</a:t>
            </a:r>
            <a:r>
              <a:rPr lang="zh-CN" altLang="en-US" sz="1800" dirty="0"/>
              <a:t> </a:t>
            </a:r>
            <a:r>
              <a:rPr lang="en-US" altLang="zh-CN" sz="1800" dirty="0"/>
              <a:t>the</a:t>
            </a:r>
            <a:r>
              <a:rPr lang="zh-CN" altLang="en-US" sz="1800" dirty="0"/>
              <a:t> </a:t>
            </a:r>
            <a:r>
              <a:rPr lang="en-US" altLang="zh-CN" sz="1800" dirty="0"/>
              <a:t>instance.</a:t>
            </a:r>
          </a:p>
          <a:p>
            <a:pPr marL="0" indent="0">
              <a:spcBef>
                <a:spcPts val="600"/>
              </a:spcBef>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537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Singleton</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31804" y="1508695"/>
            <a:ext cx="7486650" cy="5107399"/>
          </a:xfrm>
        </p:spPr>
        <p:txBody>
          <a:bodyPr rtlCol="0">
            <a:normAutofit fontScale="92500" lnSpcReduction="10000"/>
          </a:bodyPr>
          <a:lstStyle/>
          <a:p>
            <a:pPr>
              <a:spcBef>
                <a:spcPts val="600"/>
              </a:spcBef>
            </a:pPr>
            <a:r>
              <a:rPr lang="en-US" altLang="zh-CN" sz="2400" dirty="0"/>
              <a:t>The basic idea</a:t>
            </a:r>
          </a:p>
          <a:p>
            <a:pPr lvl="1"/>
            <a:r>
              <a:rPr lang="en-US" altLang="zh-CN" dirty="0"/>
              <a:t>Declare a constructor as a private type, and other types cannot use this constructor to create an object.</a:t>
            </a:r>
          </a:p>
          <a:p>
            <a:pPr lvl="1"/>
            <a:r>
              <a:rPr lang="en-US" altLang="zh-CN" dirty="0"/>
              <a:t>Provide a </a:t>
            </a:r>
            <a:r>
              <a:rPr lang="en-US" altLang="zh-CN" dirty="0" err="1"/>
              <a:t>getInstance</a:t>
            </a:r>
            <a:r>
              <a:rPr lang="en-US" altLang="zh-CN" dirty="0"/>
              <a:t> method that can get an instance. This method is a static method that ensures that the client gets the same object at all times.</a:t>
            </a:r>
          </a:p>
          <a:p>
            <a:pPr lvl="1"/>
            <a:endParaRPr lang="en-US" altLang="zh-CN" dirty="0"/>
          </a:p>
          <a:p>
            <a:pPr marL="457200" lvl="1" indent="0">
              <a:buNone/>
            </a:pPr>
            <a:endParaRPr lang="en-US" altLang="zh-CN" dirty="0"/>
          </a:p>
          <a:p>
            <a:pPr marL="457200" lvl="1" indent="0">
              <a:buNone/>
            </a:pPr>
            <a:r>
              <a:rPr lang="en-US" altLang="zh-CN" dirty="0"/>
              <a:t>Public class Singleton {</a:t>
            </a:r>
          </a:p>
          <a:p>
            <a:pPr marL="457200" lvl="1" indent="0">
              <a:buNone/>
            </a:pPr>
            <a:r>
              <a:rPr lang="en-US" altLang="zh-CN" dirty="0"/>
              <a:t>	private static Singleton instance;</a:t>
            </a:r>
          </a:p>
          <a:p>
            <a:pPr marL="457200" lvl="1" indent="0">
              <a:buNone/>
            </a:pPr>
            <a:r>
              <a:rPr lang="en-US" altLang="zh-CN" dirty="0"/>
              <a:t>	private String name;</a:t>
            </a:r>
          </a:p>
          <a:p>
            <a:pPr marL="457200" lvl="1" indent="0">
              <a:buNone/>
            </a:pPr>
            <a:r>
              <a:rPr lang="en-US" altLang="zh-CN" dirty="0"/>
              <a:t>	private Singleton (String name) {</a:t>
            </a:r>
          </a:p>
          <a:p>
            <a:pPr marL="457200" lvl="1" indent="0">
              <a:buNone/>
            </a:pPr>
            <a:r>
              <a:rPr lang="en-US" altLang="zh-CN" dirty="0"/>
              <a:t>		</a:t>
            </a:r>
            <a:r>
              <a:rPr lang="en-US" altLang="zh-CN" dirty="0" err="1"/>
              <a:t>this.name</a:t>
            </a:r>
            <a:r>
              <a:rPr lang="en-US" altLang="zh-CN" dirty="0"/>
              <a:t> = name;</a:t>
            </a:r>
          </a:p>
          <a:p>
            <a:pPr marL="457200" lvl="1" indent="0">
              <a:buNone/>
            </a:pPr>
            <a:r>
              <a:rPr lang="en-US" altLang="zh-CN" dirty="0"/>
              <a:t>	}</a:t>
            </a:r>
          </a:p>
          <a:p>
            <a:pPr marL="457200" lvl="1" indent="0">
              <a:buNone/>
            </a:pPr>
            <a:r>
              <a:rPr lang="en-US" altLang="zh-CN" dirty="0"/>
              <a:t>	public static Singleton </a:t>
            </a:r>
            <a:r>
              <a:rPr lang="en-US" altLang="zh-CN" dirty="0" err="1"/>
              <a:t>getInstance</a:t>
            </a:r>
            <a:r>
              <a:rPr lang="en-US" altLang="zh-CN" dirty="0"/>
              <a:t> (String name) {</a:t>
            </a:r>
          </a:p>
          <a:p>
            <a:pPr marL="457200" lvl="1" indent="0">
              <a:buNone/>
            </a:pPr>
            <a:r>
              <a:rPr lang="en-US" altLang="zh-CN" dirty="0"/>
              <a:t>		if (instance == null &amp;&amp; ! </a:t>
            </a:r>
            <a:r>
              <a:rPr lang="en-US" altLang="zh-CN" dirty="0" err="1"/>
              <a:t>name.equals</a:t>
            </a:r>
            <a:r>
              <a:rPr lang="en-US" altLang="zh-CN" dirty="0"/>
              <a:t>(null)) </a:t>
            </a:r>
          </a:p>
          <a:p>
            <a:pPr marL="457200" lvl="1" indent="0">
              <a:buNone/>
            </a:pPr>
            <a:r>
              <a:rPr lang="en-US" altLang="zh-CN" dirty="0"/>
              <a:t>			instance = new Singleton (name);</a:t>
            </a:r>
          </a:p>
          <a:p>
            <a:pPr marL="457200" lvl="1" indent="0">
              <a:buNone/>
            </a:pPr>
            <a:r>
              <a:rPr lang="en-US" altLang="zh-CN" dirty="0"/>
              <a:t>		return instance;</a:t>
            </a:r>
          </a:p>
          <a:p>
            <a:pPr marL="457200" lvl="1" indent="0">
              <a:buNone/>
            </a:pPr>
            <a:r>
              <a:rPr lang="en-US" altLang="zh-CN" dirty="0"/>
              <a:t>	} </a:t>
            </a:r>
          </a:p>
          <a:p>
            <a:pPr marL="457200" lvl="1" indent="0">
              <a:buNone/>
            </a:pPr>
            <a:r>
              <a:rPr lang="en-US" altLang="zh-CN" dirty="0"/>
              <a:t>}</a:t>
            </a:r>
          </a:p>
        </p:txBody>
      </p:sp>
    </p:spTree>
    <p:extLst>
      <p:ext uri="{BB962C8B-B14F-4D97-AF65-F5344CB8AC3E}">
        <p14:creationId xmlns:p14="http://schemas.microsoft.com/office/powerpoint/2010/main" val="72120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Singleton</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55995" y="4592310"/>
            <a:ext cx="7486650" cy="1939119"/>
          </a:xfrm>
        </p:spPr>
        <p:txBody>
          <a:bodyPr rtlCol="0">
            <a:noAutofit/>
          </a:bodyPr>
          <a:lstStyle/>
          <a:p>
            <a:pPr>
              <a:spcBef>
                <a:spcPts val="600"/>
              </a:spcBef>
            </a:pPr>
            <a:r>
              <a:rPr lang="en-US" altLang="zh-CN" sz="1700" dirty="0"/>
              <a:t>Instance is a static variable, of type Singleton, used to store instances that have already been created. </a:t>
            </a:r>
            <a:r>
              <a:rPr lang="en-US" altLang="zh-CN" sz="1700" dirty="0" err="1"/>
              <a:t>GetInstanceData</a:t>
            </a:r>
            <a:r>
              <a:rPr lang="en-US" altLang="zh-CN" sz="1700" dirty="0"/>
              <a:t>() creates a method for the instance. It creates the instance in a very special way. If an instance was previously created (and therefore stored in the variable instance), the method returns an instance; if the previous Singleton instance was not created, then The method newly creates and returns an instance of the Singleton class, thus ensuring the uniqueness of the instance</a:t>
            </a:r>
          </a:p>
        </p:txBody>
      </p:sp>
      <p:sp>
        <p:nvSpPr>
          <p:cNvPr id="5" name="文本框 4"/>
          <p:cNvSpPr txBox="1"/>
          <p:nvPr/>
        </p:nvSpPr>
        <p:spPr>
          <a:xfrm>
            <a:off x="2691342" y="4155835"/>
            <a:ext cx="2993691" cy="307777"/>
          </a:xfrm>
          <a:prstGeom prst="rect">
            <a:avLst/>
          </a:prstGeom>
          <a:noFill/>
        </p:spPr>
        <p:txBody>
          <a:bodyPr wrap="none" rtlCol="0">
            <a:spAutoFit/>
          </a:bodyPr>
          <a:lstStyle/>
          <a:p>
            <a:r>
              <a:rPr kumimoji="1" lang="en-US" altLang="zh-CN" sz="1400" dirty="0"/>
              <a:t>Figure</a:t>
            </a:r>
            <a:r>
              <a:rPr kumimoji="1" lang="zh-CN" altLang="en-US" sz="1400" dirty="0"/>
              <a:t> </a:t>
            </a:r>
            <a:r>
              <a:rPr kumimoji="1" lang="zh-CN" altLang="zh-CN" sz="1400" dirty="0"/>
              <a:t>9</a:t>
            </a:r>
            <a:r>
              <a:rPr kumimoji="1" lang="zh-CN" altLang="en-US" sz="1400" dirty="0"/>
              <a:t> </a:t>
            </a:r>
            <a:r>
              <a:rPr kumimoji="1" lang="en-US" altLang="zh-CN" sz="1400" dirty="0"/>
              <a:t>Singleton pattern</a:t>
            </a:r>
            <a:r>
              <a:rPr kumimoji="1" lang="zh-CN" altLang="en-US" sz="1400" dirty="0"/>
              <a:t> </a:t>
            </a:r>
            <a:r>
              <a:rPr kumimoji="1" lang="en-US" altLang="zh-CN" sz="1400" dirty="0"/>
              <a:t>structure</a:t>
            </a:r>
            <a:r>
              <a:rPr kumimoji="1" lang="zh-CN" altLang="en-US" sz="1400" dirty="0"/>
              <a:t> </a:t>
            </a:r>
          </a:p>
        </p:txBody>
      </p:sp>
      <p:pic>
        <p:nvPicPr>
          <p:cNvPr id="3" name="图片 2" descr="屏幕快照 2018-03-15 下午9.51.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6724" y="1540933"/>
            <a:ext cx="5689600" cy="2336800"/>
          </a:xfrm>
          <a:prstGeom prst="rect">
            <a:avLst/>
          </a:prstGeom>
        </p:spPr>
      </p:pic>
    </p:spTree>
    <p:extLst>
      <p:ext uri="{BB962C8B-B14F-4D97-AF65-F5344CB8AC3E}">
        <p14:creationId xmlns:p14="http://schemas.microsoft.com/office/powerpoint/2010/main" val="400062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Singleton</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31804" y="1508696"/>
            <a:ext cx="7486650" cy="4552698"/>
          </a:xfrm>
        </p:spPr>
        <p:txBody>
          <a:bodyPr rtlCol="0">
            <a:normAutofit/>
          </a:bodyPr>
          <a:lstStyle/>
          <a:p>
            <a:pPr>
              <a:spcBef>
                <a:spcPts val="600"/>
              </a:spcBef>
            </a:pPr>
            <a:r>
              <a:rPr lang="en-US" altLang="zh-CN" sz="2400" dirty="0"/>
              <a:t>Applicability</a:t>
            </a:r>
          </a:p>
          <a:p>
            <a:pPr marL="0" indent="0">
              <a:spcBef>
                <a:spcPts val="600"/>
              </a:spcBef>
              <a:buNone/>
            </a:pPr>
            <a:r>
              <a:rPr lang="zh-CN" altLang="en-US" dirty="0"/>
              <a:t>   </a:t>
            </a:r>
            <a:r>
              <a:rPr lang="zh-CN" altLang="zh-CN" dirty="0"/>
              <a:t>U</a:t>
            </a:r>
            <a:r>
              <a:rPr lang="en-US" altLang="zh-CN" dirty="0"/>
              <a:t>se</a:t>
            </a:r>
            <a:r>
              <a:rPr lang="zh-CN" altLang="en-US" dirty="0"/>
              <a:t> </a:t>
            </a:r>
            <a:r>
              <a:rPr lang="en-US" altLang="zh-CN" dirty="0"/>
              <a:t>the</a:t>
            </a:r>
            <a:r>
              <a:rPr lang="zh-CN" altLang="en-US" dirty="0"/>
              <a:t> </a:t>
            </a:r>
            <a:r>
              <a:rPr lang="en-US" altLang="zh-CN" dirty="0"/>
              <a:t>Singleton</a:t>
            </a:r>
            <a:r>
              <a:rPr lang="zh-CN" altLang="en-US" dirty="0"/>
              <a:t> </a:t>
            </a:r>
            <a:r>
              <a:rPr lang="en-US" altLang="zh-CN" dirty="0"/>
              <a:t>pattern</a:t>
            </a:r>
            <a:r>
              <a:rPr lang="zh-CN" altLang="en-US" dirty="0"/>
              <a:t> </a:t>
            </a:r>
            <a:r>
              <a:rPr lang="en-US" altLang="zh-CN" dirty="0"/>
              <a:t>when</a:t>
            </a:r>
          </a:p>
          <a:p>
            <a:pPr lvl="1"/>
            <a:r>
              <a:rPr lang="en-US" altLang="zh-CN" sz="2000" dirty="0"/>
              <a:t>There</a:t>
            </a:r>
            <a:r>
              <a:rPr lang="zh-CN" altLang="en-US" sz="2000" dirty="0"/>
              <a:t> </a:t>
            </a:r>
            <a:r>
              <a:rPr lang="en-US" altLang="zh-CN" sz="2000" dirty="0"/>
              <a:t>must</a:t>
            </a:r>
            <a:r>
              <a:rPr lang="zh-CN" altLang="en-US" sz="2000" dirty="0"/>
              <a:t> </a:t>
            </a:r>
            <a:r>
              <a:rPr lang="en-US" altLang="zh-CN" sz="2000" dirty="0"/>
              <a:t>be</a:t>
            </a:r>
            <a:r>
              <a:rPr lang="zh-CN" altLang="en-US" sz="2000" dirty="0"/>
              <a:t> </a:t>
            </a:r>
            <a:r>
              <a:rPr lang="en-US" altLang="zh-CN" sz="2000" dirty="0"/>
              <a:t>exactly</a:t>
            </a:r>
            <a:r>
              <a:rPr lang="zh-CN" altLang="en-US" sz="2000" dirty="0"/>
              <a:t> </a:t>
            </a:r>
            <a:r>
              <a:rPr lang="en-US" altLang="zh-CN" sz="2000" dirty="0"/>
              <a:t>one</a:t>
            </a:r>
            <a:r>
              <a:rPr lang="zh-CN" altLang="en-US" sz="2000" dirty="0"/>
              <a:t> </a:t>
            </a:r>
            <a:r>
              <a:rPr lang="en-US" altLang="zh-CN" sz="2000" dirty="0"/>
              <a:t>instance</a:t>
            </a:r>
            <a:r>
              <a:rPr lang="zh-CN" altLang="en-US" sz="2000" dirty="0"/>
              <a:t> </a:t>
            </a:r>
            <a:r>
              <a:rPr lang="en-US" altLang="zh-CN" sz="2000" dirty="0"/>
              <a:t>of</a:t>
            </a:r>
            <a:r>
              <a:rPr lang="zh-CN" altLang="en-US" sz="2000" dirty="0"/>
              <a:t> </a:t>
            </a:r>
            <a:r>
              <a:rPr lang="en-US" altLang="zh-CN" sz="2000" dirty="0"/>
              <a:t>a</a:t>
            </a:r>
            <a:r>
              <a:rPr lang="zh-CN" altLang="en-US" sz="2000" dirty="0"/>
              <a:t> </a:t>
            </a:r>
            <a:r>
              <a:rPr lang="en-US" altLang="zh-CN" sz="2000" dirty="0"/>
              <a:t>class,</a:t>
            </a:r>
            <a:r>
              <a:rPr lang="zh-CN" altLang="en-US" sz="2000" dirty="0"/>
              <a:t> </a:t>
            </a:r>
            <a:r>
              <a:rPr lang="en-US" altLang="zh-CN" sz="2000" dirty="0"/>
              <a:t>and</a:t>
            </a:r>
            <a:r>
              <a:rPr lang="zh-CN" altLang="en-US" sz="2000" dirty="0"/>
              <a:t> </a:t>
            </a:r>
            <a:r>
              <a:rPr lang="en-US" altLang="zh-CN" sz="2000" dirty="0"/>
              <a:t>it</a:t>
            </a:r>
            <a:r>
              <a:rPr lang="zh-CN" altLang="en-US" sz="2000" dirty="0"/>
              <a:t> </a:t>
            </a:r>
            <a:r>
              <a:rPr lang="en-US" altLang="zh-CN" sz="2000" dirty="0"/>
              <a:t>must</a:t>
            </a:r>
            <a:r>
              <a:rPr lang="zh-CN" altLang="en-US" sz="2000" dirty="0"/>
              <a:t> </a:t>
            </a:r>
            <a:r>
              <a:rPr lang="en-US" altLang="zh-CN" sz="2000" dirty="0"/>
              <a:t>be</a:t>
            </a:r>
            <a:r>
              <a:rPr lang="zh-CN" altLang="en-US" sz="2000" dirty="0"/>
              <a:t> </a:t>
            </a:r>
            <a:r>
              <a:rPr lang="en-US" altLang="zh-CN" sz="2000" dirty="0" err="1"/>
              <a:t>accessilbe</a:t>
            </a:r>
            <a:r>
              <a:rPr lang="zh-CN" altLang="en-US" sz="2000" dirty="0"/>
              <a:t> </a:t>
            </a:r>
            <a:r>
              <a:rPr lang="en-US" altLang="zh-CN" sz="2000" dirty="0"/>
              <a:t>to</a:t>
            </a:r>
            <a:r>
              <a:rPr lang="zh-CN" altLang="en-US" sz="2000" dirty="0"/>
              <a:t> </a:t>
            </a:r>
            <a:r>
              <a:rPr lang="en-US" altLang="zh-CN" sz="2000" dirty="0"/>
              <a:t>clients</a:t>
            </a:r>
            <a:r>
              <a:rPr lang="zh-CN" altLang="en-US" sz="2000" dirty="0"/>
              <a:t> </a:t>
            </a:r>
            <a:r>
              <a:rPr lang="en-US" altLang="zh-CN" sz="2000" dirty="0"/>
              <a:t>from</a:t>
            </a:r>
            <a:r>
              <a:rPr lang="zh-CN" altLang="en-US" sz="2000" dirty="0"/>
              <a:t> </a:t>
            </a:r>
            <a:r>
              <a:rPr lang="en-US" altLang="zh-CN" sz="2000" dirty="0"/>
              <a:t>a</a:t>
            </a:r>
            <a:r>
              <a:rPr lang="zh-CN" altLang="en-US" sz="2000" dirty="0"/>
              <a:t> </a:t>
            </a:r>
            <a:r>
              <a:rPr lang="en-US" altLang="zh-CN" sz="2000" dirty="0"/>
              <a:t>well-known</a:t>
            </a:r>
            <a:r>
              <a:rPr lang="zh-CN" altLang="en-US" sz="2000" dirty="0"/>
              <a:t> </a:t>
            </a:r>
            <a:r>
              <a:rPr lang="en-US" altLang="zh-CN" sz="2000" dirty="0"/>
              <a:t>access</a:t>
            </a:r>
            <a:r>
              <a:rPr lang="zh-CN" altLang="en-US" sz="2000" dirty="0"/>
              <a:t> </a:t>
            </a:r>
            <a:r>
              <a:rPr lang="en-US" altLang="zh-CN" sz="2000" dirty="0"/>
              <a:t>point.</a:t>
            </a:r>
          </a:p>
          <a:p>
            <a:pPr lvl="1"/>
            <a:r>
              <a:rPr lang="en-US" altLang="zh-CN" sz="2000" dirty="0"/>
              <a:t>When</a:t>
            </a:r>
            <a:r>
              <a:rPr lang="zh-CN" altLang="en-US" sz="2000" dirty="0"/>
              <a:t> </a:t>
            </a:r>
            <a:r>
              <a:rPr lang="en-US" altLang="zh-CN" sz="2000" dirty="0"/>
              <a:t>the</a:t>
            </a:r>
            <a:r>
              <a:rPr lang="zh-CN" altLang="en-US" sz="2000" dirty="0"/>
              <a:t> </a:t>
            </a:r>
            <a:r>
              <a:rPr lang="en-US" altLang="zh-CN" sz="2000" dirty="0"/>
              <a:t>sole</a:t>
            </a:r>
            <a:r>
              <a:rPr lang="zh-CN" altLang="en-US" sz="2000" dirty="0"/>
              <a:t> </a:t>
            </a:r>
            <a:r>
              <a:rPr lang="en-US" altLang="zh-CN" sz="2000" dirty="0"/>
              <a:t>instance</a:t>
            </a:r>
            <a:r>
              <a:rPr lang="zh-CN" altLang="en-US" sz="2000" dirty="0"/>
              <a:t> </a:t>
            </a:r>
            <a:r>
              <a:rPr lang="en-US" altLang="zh-CN" sz="2000" dirty="0"/>
              <a:t>should</a:t>
            </a:r>
            <a:r>
              <a:rPr lang="zh-CN" altLang="en-US" sz="2000" dirty="0"/>
              <a:t> </a:t>
            </a:r>
            <a:r>
              <a:rPr lang="en-US" altLang="zh-CN" sz="2000" dirty="0"/>
              <a:t>be</a:t>
            </a:r>
            <a:r>
              <a:rPr lang="zh-CN" altLang="en-US" sz="2000" dirty="0"/>
              <a:t> </a:t>
            </a:r>
            <a:r>
              <a:rPr lang="en-US" altLang="zh-CN" sz="2000" dirty="0"/>
              <a:t>extensible</a:t>
            </a:r>
            <a:r>
              <a:rPr lang="zh-CN" altLang="en-US" sz="2000" dirty="0"/>
              <a:t> </a:t>
            </a:r>
            <a:r>
              <a:rPr lang="en-US" altLang="zh-CN" sz="2000" dirty="0"/>
              <a:t>by</a:t>
            </a:r>
            <a:r>
              <a:rPr lang="zh-CN" altLang="en-US" sz="2000" dirty="0"/>
              <a:t> </a:t>
            </a:r>
            <a:r>
              <a:rPr lang="en-US" altLang="zh-CN" sz="2000" dirty="0" err="1"/>
              <a:t>subclassing</a:t>
            </a:r>
            <a:r>
              <a:rPr lang="en-US" altLang="zh-CN" sz="2000" dirty="0"/>
              <a:t>,</a:t>
            </a:r>
            <a:r>
              <a:rPr lang="zh-CN" altLang="en-US" sz="2000" dirty="0"/>
              <a:t> </a:t>
            </a:r>
            <a:r>
              <a:rPr lang="en-US" altLang="zh-CN" sz="2000" dirty="0"/>
              <a:t>and</a:t>
            </a:r>
            <a:r>
              <a:rPr lang="zh-CN" altLang="en-US" sz="2000" dirty="0"/>
              <a:t> </a:t>
            </a:r>
            <a:r>
              <a:rPr lang="en-US" altLang="zh-CN" sz="2000" dirty="0"/>
              <a:t>clients</a:t>
            </a:r>
            <a:r>
              <a:rPr lang="zh-CN" altLang="en-US" sz="2000" dirty="0"/>
              <a:t> </a:t>
            </a:r>
            <a:r>
              <a:rPr lang="en-US" altLang="zh-CN" sz="2000" dirty="0"/>
              <a:t>should</a:t>
            </a:r>
            <a:r>
              <a:rPr lang="zh-CN" altLang="en-US" sz="2000" dirty="0"/>
              <a:t> </a:t>
            </a:r>
            <a:r>
              <a:rPr lang="en-US" altLang="zh-CN" sz="2000" dirty="0"/>
              <a:t>be</a:t>
            </a:r>
            <a:r>
              <a:rPr lang="zh-CN" altLang="en-US" sz="2000" dirty="0"/>
              <a:t> </a:t>
            </a:r>
            <a:r>
              <a:rPr lang="en-US" altLang="zh-CN" sz="2000" dirty="0"/>
              <a:t>able</a:t>
            </a:r>
            <a:r>
              <a:rPr lang="zh-CN" altLang="en-US" sz="2000" dirty="0"/>
              <a:t> </a:t>
            </a:r>
            <a:r>
              <a:rPr lang="en-US" altLang="zh-CN" sz="2000" dirty="0"/>
              <a:t>to</a:t>
            </a:r>
            <a:r>
              <a:rPr lang="zh-CN" altLang="en-US" sz="2000" dirty="0"/>
              <a:t> </a:t>
            </a:r>
            <a:r>
              <a:rPr lang="en-US" altLang="zh-CN" sz="2000" dirty="0"/>
              <a:t>use</a:t>
            </a:r>
            <a:r>
              <a:rPr lang="zh-CN" altLang="en-US" sz="2000" dirty="0"/>
              <a:t> </a:t>
            </a:r>
            <a:r>
              <a:rPr lang="en-US" altLang="zh-CN" sz="2000" dirty="0"/>
              <a:t>an</a:t>
            </a:r>
            <a:r>
              <a:rPr lang="zh-CN" altLang="en-US" sz="2000" dirty="0"/>
              <a:t> </a:t>
            </a:r>
            <a:r>
              <a:rPr lang="en-US" altLang="zh-CN" sz="2000" dirty="0"/>
              <a:t>extended</a:t>
            </a:r>
            <a:r>
              <a:rPr lang="zh-CN" altLang="en-US" sz="2000" dirty="0"/>
              <a:t> </a:t>
            </a:r>
            <a:r>
              <a:rPr lang="en-US" altLang="zh-CN" sz="2000" dirty="0"/>
              <a:t>instance</a:t>
            </a:r>
            <a:r>
              <a:rPr lang="zh-CN" altLang="en-US" sz="2000" dirty="0"/>
              <a:t> </a:t>
            </a:r>
            <a:r>
              <a:rPr lang="en-US" altLang="zh-CN" sz="2000" dirty="0"/>
              <a:t>without</a:t>
            </a:r>
            <a:r>
              <a:rPr lang="zh-CN" altLang="en-US" sz="2000" dirty="0"/>
              <a:t> </a:t>
            </a:r>
            <a:r>
              <a:rPr lang="en-US" altLang="zh-CN" sz="2000" dirty="0"/>
              <a:t>modifying</a:t>
            </a:r>
            <a:r>
              <a:rPr lang="zh-CN" altLang="en-US" sz="2000" dirty="0"/>
              <a:t> </a:t>
            </a:r>
            <a:r>
              <a:rPr lang="en-US" altLang="zh-CN" sz="2000" dirty="0"/>
              <a:t>their</a:t>
            </a:r>
            <a:r>
              <a:rPr lang="zh-CN" altLang="en-US" sz="2000" dirty="0"/>
              <a:t> </a:t>
            </a:r>
            <a:r>
              <a:rPr lang="en-US" altLang="zh-CN" sz="2000" dirty="0"/>
              <a:t>code.</a:t>
            </a:r>
          </a:p>
          <a:p>
            <a:pPr marL="0" indent="0">
              <a:spcBef>
                <a:spcPts val="600"/>
              </a:spcBef>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190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a:t>builder</a:t>
            </a:r>
            <a:endParaRPr lang="en-US" dirty="0"/>
          </a:p>
        </p:txBody>
      </p:sp>
      <p:sp>
        <p:nvSpPr>
          <p:cNvPr id="3" name="文本占位符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233209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Singleton—Examples</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31804" y="1508696"/>
            <a:ext cx="7486650" cy="1929123"/>
          </a:xfrm>
        </p:spPr>
        <p:txBody>
          <a:bodyPr rtlCol="0">
            <a:normAutofit/>
          </a:bodyPr>
          <a:lstStyle/>
          <a:p>
            <a:pPr>
              <a:spcBef>
                <a:spcPts val="600"/>
              </a:spcBef>
            </a:pPr>
            <a:r>
              <a:rPr lang="en-US" sz="1800" dirty="0"/>
              <a:t>Consider a company's internet connection. The company's external Internet uses a unified IP address, and all internal users use a unified internal server. When a user wants to connect to the Internet, the user should first connect to the internal server. Obviously, if a user has already started a connection, the user can no longer have a second connection.</a:t>
            </a:r>
            <a:endParaRPr lang="en-US" sz="1800" dirty="0">
              <a:latin typeface="微软雅黑" panose="020B0503020204020204" pitchFamily="34" charset="-122"/>
              <a:ea typeface="微软雅黑" panose="020B0503020204020204" pitchFamily="34" charset="-122"/>
            </a:endParaRPr>
          </a:p>
        </p:txBody>
      </p:sp>
      <p:pic>
        <p:nvPicPr>
          <p:cNvPr id="2" name="图片 1" descr="屏幕快照 2018-03-15 下午10.02.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51" y="3189079"/>
            <a:ext cx="4059091" cy="1370740"/>
          </a:xfrm>
          <a:prstGeom prst="rect">
            <a:avLst/>
          </a:prstGeom>
        </p:spPr>
      </p:pic>
      <p:pic>
        <p:nvPicPr>
          <p:cNvPr id="3" name="图片 2" descr="屏幕快照 2018-03-15 下午10.02.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2809" y="3180337"/>
            <a:ext cx="4521200" cy="2451100"/>
          </a:xfrm>
          <a:prstGeom prst="rect">
            <a:avLst/>
          </a:prstGeom>
        </p:spPr>
      </p:pic>
      <p:pic>
        <p:nvPicPr>
          <p:cNvPr id="4" name="图片 3" descr="屏幕快照 2018-03-15 下午10.03.0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50" y="4991565"/>
            <a:ext cx="4325533" cy="1203429"/>
          </a:xfrm>
          <a:prstGeom prst="rect">
            <a:avLst/>
          </a:prstGeom>
        </p:spPr>
      </p:pic>
      <p:sp>
        <p:nvSpPr>
          <p:cNvPr id="6" name="文本框 5"/>
          <p:cNvSpPr txBox="1"/>
          <p:nvPr/>
        </p:nvSpPr>
        <p:spPr>
          <a:xfrm>
            <a:off x="345989" y="4636785"/>
            <a:ext cx="3767328" cy="307777"/>
          </a:xfrm>
          <a:prstGeom prst="rect">
            <a:avLst/>
          </a:prstGeom>
          <a:noFill/>
        </p:spPr>
        <p:txBody>
          <a:bodyPr wrap="none" rtlCol="0">
            <a:spAutoFit/>
          </a:bodyPr>
          <a:lstStyle/>
          <a:p>
            <a:r>
              <a:rPr kumimoji="1" lang="en-US" altLang="zh-CN" sz="1400" dirty="0"/>
              <a:t>Figure 10 </a:t>
            </a:r>
            <a:r>
              <a:rPr kumimoji="1" lang="en-US" altLang="zh-CN" sz="1400" dirty="0" err="1"/>
              <a:t>ClientGUI</a:t>
            </a:r>
            <a:r>
              <a:rPr kumimoji="1" lang="en-US" altLang="zh-CN" sz="1400" dirty="0"/>
              <a:t> generated user interface </a:t>
            </a:r>
            <a:endParaRPr kumimoji="1" lang="zh-CN" altLang="en-US" sz="1400" dirty="0"/>
          </a:p>
        </p:txBody>
      </p:sp>
      <p:sp>
        <p:nvSpPr>
          <p:cNvPr id="7" name="文本框 6"/>
          <p:cNvSpPr txBox="1"/>
          <p:nvPr/>
        </p:nvSpPr>
        <p:spPr>
          <a:xfrm>
            <a:off x="4886045" y="5710691"/>
            <a:ext cx="3976856" cy="523220"/>
          </a:xfrm>
          <a:prstGeom prst="rect">
            <a:avLst/>
          </a:prstGeom>
          <a:noFill/>
        </p:spPr>
        <p:txBody>
          <a:bodyPr wrap="square" rtlCol="0">
            <a:spAutoFit/>
          </a:bodyPr>
          <a:lstStyle/>
          <a:p>
            <a:r>
              <a:rPr kumimoji="1" lang="en-US" altLang="zh-CN" sz="1400" dirty="0"/>
              <a:t>Figure</a:t>
            </a:r>
            <a:r>
              <a:rPr kumimoji="1" lang="zh-CN" altLang="en-US" sz="1400" dirty="0"/>
              <a:t> </a:t>
            </a:r>
            <a:r>
              <a:rPr kumimoji="1" lang="en-US" altLang="zh-CN" sz="1400" dirty="0"/>
              <a:t>11</a:t>
            </a:r>
            <a:r>
              <a:rPr kumimoji="1" lang="zh-CN" altLang="en-US" sz="1400" dirty="0"/>
              <a:t> </a:t>
            </a:r>
            <a:r>
              <a:rPr kumimoji="1" lang="en-US" altLang="zh-CN" sz="1400" dirty="0"/>
              <a:t>The graphical interface generated by the </a:t>
            </a:r>
            <a:r>
              <a:rPr kumimoji="1" lang="en-US" altLang="zh-CN" sz="1400" dirty="0" err="1"/>
              <a:t>SingleLogonGUI</a:t>
            </a:r>
            <a:r>
              <a:rPr kumimoji="1" lang="en-US" altLang="zh-CN" sz="1400" dirty="0"/>
              <a:t> class</a:t>
            </a:r>
            <a:endParaRPr kumimoji="1" lang="zh-CN" altLang="en-US" sz="1400" dirty="0"/>
          </a:p>
        </p:txBody>
      </p:sp>
      <p:sp>
        <p:nvSpPr>
          <p:cNvPr id="8" name="文本框 7"/>
          <p:cNvSpPr txBox="1"/>
          <p:nvPr/>
        </p:nvSpPr>
        <p:spPr>
          <a:xfrm>
            <a:off x="366121" y="6334780"/>
            <a:ext cx="4462175" cy="523220"/>
          </a:xfrm>
          <a:prstGeom prst="rect">
            <a:avLst/>
          </a:prstGeom>
          <a:noFill/>
        </p:spPr>
        <p:txBody>
          <a:bodyPr wrap="square" rtlCol="0">
            <a:spAutoFit/>
          </a:bodyPr>
          <a:lstStyle/>
          <a:p>
            <a:r>
              <a:rPr kumimoji="1" lang="en-US" altLang="zh-CN" sz="1400" dirty="0"/>
              <a:t>Figure</a:t>
            </a:r>
            <a:r>
              <a:rPr kumimoji="1" lang="zh-CN" altLang="en-US" sz="1400" dirty="0"/>
              <a:t> </a:t>
            </a:r>
            <a:r>
              <a:rPr kumimoji="1" lang="en-US" altLang="zh-CN" sz="1400" dirty="0"/>
              <a:t>12</a:t>
            </a:r>
            <a:r>
              <a:rPr kumimoji="1" lang="zh-CN" altLang="en-US" sz="1400" dirty="0"/>
              <a:t> </a:t>
            </a:r>
            <a:r>
              <a:rPr kumimoji="1" lang="en-US" altLang="zh-CN" sz="1400" dirty="0" err="1"/>
              <a:t>ClientGUI</a:t>
            </a:r>
            <a:r>
              <a:rPr kumimoji="1" lang="en-US" altLang="zh-CN" sz="1400" dirty="0"/>
              <a:t> interface – the</a:t>
            </a:r>
            <a:r>
              <a:rPr kumimoji="1" lang="zh-CN" altLang="en-US" sz="1400" dirty="0"/>
              <a:t> </a:t>
            </a:r>
            <a:r>
              <a:rPr kumimoji="1" lang="en-US" altLang="zh-CN" sz="1400" dirty="0"/>
              <a:t>situation</a:t>
            </a:r>
            <a:r>
              <a:rPr kumimoji="1" lang="zh-CN" altLang="en-US" sz="1400" dirty="0"/>
              <a:t> </a:t>
            </a:r>
            <a:r>
              <a:rPr kumimoji="1" lang="en-US" altLang="zh-CN" sz="1400" dirty="0"/>
              <a:t>when</a:t>
            </a:r>
            <a:r>
              <a:rPr kumimoji="1" lang="zh-CN" altLang="en-US" sz="1400" dirty="0"/>
              <a:t> </a:t>
            </a:r>
            <a:r>
              <a:rPr kumimoji="1" lang="en-US" altLang="zh-CN" sz="1400" dirty="0"/>
              <a:t>the user clicks the "Create Connection" button again</a:t>
            </a:r>
            <a:endParaRPr kumimoji="1" lang="zh-CN" altLang="en-US" sz="1400" dirty="0"/>
          </a:p>
        </p:txBody>
      </p:sp>
    </p:spTree>
    <p:extLst>
      <p:ext uri="{BB962C8B-B14F-4D97-AF65-F5344CB8AC3E}">
        <p14:creationId xmlns:p14="http://schemas.microsoft.com/office/powerpoint/2010/main" val="319662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Singleton—</a:t>
            </a:r>
            <a:r>
              <a:rPr lang="en-US" altLang="zh-CN" dirty="0" err="1"/>
              <a:t>Emamples</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174359" y="5128978"/>
            <a:ext cx="7357047" cy="307777"/>
          </a:xfrm>
          <a:prstGeom prst="rect">
            <a:avLst/>
          </a:prstGeom>
          <a:noFill/>
        </p:spPr>
        <p:txBody>
          <a:bodyPr wrap="square" rtlCol="0">
            <a:spAutoFit/>
          </a:bodyPr>
          <a:lstStyle/>
          <a:p>
            <a:r>
              <a:rPr kumimoji="1" lang="en-US" altLang="zh-CN" sz="1400" dirty="0"/>
              <a:t>Figure</a:t>
            </a:r>
            <a:r>
              <a:rPr kumimoji="1" lang="zh-CN" altLang="en-US" sz="1400" dirty="0"/>
              <a:t> </a:t>
            </a:r>
            <a:r>
              <a:rPr kumimoji="1" lang="en-US" altLang="zh-CN" sz="1400" dirty="0"/>
              <a:t>13</a:t>
            </a:r>
            <a:r>
              <a:rPr kumimoji="1" lang="zh-CN" altLang="en-US" sz="1400" dirty="0"/>
              <a:t> </a:t>
            </a:r>
            <a:r>
              <a:rPr kumimoji="1" lang="en-US" altLang="zh-CN" sz="1400" dirty="0"/>
              <a:t>Internet connection system class diagram designed using singleton pattern</a:t>
            </a:r>
            <a:endParaRPr kumimoji="1" lang="zh-CN" altLang="en-US" sz="1400" dirty="0"/>
          </a:p>
        </p:txBody>
      </p:sp>
      <p:pic>
        <p:nvPicPr>
          <p:cNvPr id="9" name="图片 8" descr="屏幕快照 2018-03-15 下午10.08.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650" y="1792094"/>
            <a:ext cx="7155477" cy="2994899"/>
          </a:xfrm>
          <a:prstGeom prst="rect">
            <a:avLst/>
          </a:prstGeom>
        </p:spPr>
      </p:pic>
    </p:spTree>
    <p:extLst>
      <p:ext uri="{BB962C8B-B14F-4D97-AF65-F5344CB8AC3E}">
        <p14:creationId xmlns:p14="http://schemas.microsoft.com/office/powerpoint/2010/main" val="279895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Singleton</a:t>
            </a:r>
            <a:r>
              <a:rPr lang="en-US" altLang="zh-CN"/>
              <a:t>—Examples</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31804" y="1508696"/>
            <a:ext cx="7486650" cy="1929123"/>
          </a:xfrm>
        </p:spPr>
        <p:txBody>
          <a:bodyPr rtlCol="0">
            <a:normAutofit lnSpcReduction="10000"/>
          </a:bodyPr>
          <a:lstStyle/>
          <a:p>
            <a:pPr>
              <a:spcBef>
                <a:spcPts val="600"/>
              </a:spcBef>
            </a:pPr>
            <a:r>
              <a:rPr lang="en-US" sz="1800" dirty="0"/>
              <a:t>Singleton </a:t>
            </a:r>
            <a:r>
              <a:rPr lang="en-US" altLang="zh-CN" sz="1800" dirty="0"/>
              <a:t>Pattern </a:t>
            </a:r>
            <a:r>
              <a:rPr lang="en-US" sz="1800" dirty="0"/>
              <a:t>must be used carefully in multithreaded applications. If two threads simultaneously call the create method when the only instance has not yet been created, it will cause each of the two threads to create an instance of the same, thereby violating the original intention of the uniqueness of the singleton pattern. In order to improve the above design, the </a:t>
            </a:r>
            <a:r>
              <a:rPr lang="en-US" sz="1800" dirty="0" err="1"/>
              <a:t>getInstance</a:t>
            </a:r>
            <a:r>
              <a:rPr lang="en-US" sz="1800" dirty="0"/>
              <a:t>() method in the design can be declared as synchronized.</a:t>
            </a:r>
            <a:endParaRPr lang="en-US" sz="18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135872" y="5667743"/>
            <a:ext cx="7485339" cy="307777"/>
          </a:xfrm>
          <a:prstGeom prst="rect">
            <a:avLst/>
          </a:prstGeom>
          <a:noFill/>
        </p:spPr>
        <p:txBody>
          <a:bodyPr wrap="square" rtlCol="0">
            <a:spAutoFit/>
          </a:bodyPr>
          <a:lstStyle/>
          <a:p>
            <a:r>
              <a:rPr kumimoji="1" lang="en-US" altLang="zh-CN" sz="1400" dirty="0"/>
              <a:t>Figure</a:t>
            </a:r>
            <a:r>
              <a:rPr kumimoji="1" lang="zh-CN" altLang="en-US" sz="1400" dirty="0"/>
              <a:t> </a:t>
            </a:r>
            <a:r>
              <a:rPr kumimoji="1" lang="en-US" altLang="zh-CN" sz="1400" dirty="0"/>
              <a:t>14</a:t>
            </a:r>
            <a:r>
              <a:rPr kumimoji="1" lang="zh-CN" altLang="en-US" sz="1400" dirty="0"/>
              <a:t> </a:t>
            </a:r>
            <a:r>
              <a:rPr kumimoji="1" lang="en-US" altLang="zh-CN" sz="1400" dirty="0"/>
              <a:t>The president class diagram designed using the linear security singleton pattern</a:t>
            </a:r>
            <a:endParaRPr kumimoji="1" lang="zh-CN" altLang="en-US" sz="1400" dirty="0"/>
          </a:p>
        </p:txBody>
      </p:sp>
      <p:pic>
        <p:nvPicPr>
          <p:cNvPr id="2" name="图片 1" descr="屏幕快照 2018-03-15 下午10.13.2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821" y="3351807"/>
            <a:ext cx="7174119" cy="2157550"/>
          </a:xfrm>
          <a:prstGeom prst="rect">
            <a:avLst/>
          </a:prstGeom>
        </p:spPr>
      </p:pic>
      <p:sp>
        <p:nvSpPr>
          <p:cNvPr id="3" name="文本框 2"/>
          <p:cNvSpPr txBox="1"/>
          <p:nvPr/>
        </p:nvSpPr>
        <p:spPr>
          <a:xfrm>
            <a:off x="2629981" y="6144460"/>
            <a:ext cx="4232799" cy="369332"/>
          </a:xfrm>
          <a:prstGeom prst="rect">
            <a:avLst/>
          </a:prstGeom>
          <a:noFill/>
        </p:spPr>
        <p:txBody>
          <a:bodyPr wrap="none" rtlCol="0">
            <a:spAutoFit/>
          </a:bodyPr>
          <a:lstStyle/>
          <a:p>
            <a:r>
              <a:rPr lang="en-US" altLang="zh-CN" dirty="0"/>
              <a:t>President ins = </a:t>
            </a:r>
            <a:r>
              <a:rPr lang="en-US" altLang="zh-CN" dirty="0" err="1"/>
              <a:t>President.getInstance</a:t>
            </a:r>
            <a:r>
              <a:rPr lang="en-US" altLang="zh-CN" dirty="0"/>
              <a:t>(); </a:t>
            </a:r>
          </a:p>
        </p:txBody>
      </p:sp>
    </p:spTree>
    <p:extLst>
      <p:ext uri="{BB962C8B-B14F-4D97-AF65-F5344CB8AC3E}">
        <p14:creationId xmlns:p14="http://schemas.microsoft.com/office/powerpoint/2010/main" val="3216049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Singleton</a:t>
            </a:r>
            <a:r>
              <a:rPr lang="en-US" altLang="zh-CN"/>
              <a:t>—Examples</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31804" y="1508695"/>
            <a:ext cx="7486650" cy="5097561"/>
          </a:xfrm>
        </p:spPr>
        <p:txBody>
          <a:bodyPr rtlCol="0">
            <a:normAutofit/>
          </a:bodyPr>
          <a:lstStyle/>
          <a:p>
            <a:pPr>
              <a:spcBef>
                <a:spcPts val="600"/>
              </a:spcBef>
            </a:pPr>
            <a:r>
              <a:rPr lang="en-US" altLang="zh-CN" sz="1800" dirty="0"/>
              <a:t>Solution</a:t>
            </a:r>
            <a:r>
              <a:rPr lang="zh-CN" altLang="en-US" sz="1800" dirty="0"/>
              <a:t> </a:t>
            </a:r>
            <a:r>
              <a:rPr lang="en-US" altLang="zh-CN" sz="1800" dirty="0"/>
              <a:t>1—Use the synchronized keyword</a:t>
            </a:r>
          </a:p>
          <a:p>
            <a:pPr marL="457200" lvl="1" indent="0">
              <a:lnSpc>
                <a:spcPts val="980"/>
              </a:lnSpc>
              <a:buNone/>
            </a:pPr>
            <a:r>
              <a:rPr lang="en-US" altLang="zh-CN" sz="1400" dirty="0"/>
              <a:t>public static Singleton </a:t>
            </a:r>
            <a:r>
              <a:rPr lang="en-US" altLang="zh-CN" sz="1400" dirty="0" err="1"/>
              <a:t>getInstance</a:t>
            </a:r>
            <a:r>
              <a:rPr lang="en-US" altLang="zh-CN" sz="1400" dirty="0"/>
              <a:t>() {</a:t>
            </a:r>
          </a:p>
          <a:p>
            <a:pPr marL="457200" lvl="1" indent="0">
              <a:lnSpc>
                <a:spcPts val="980"/>
              </a:lnSpc>
              <a:buNone/>
            </a:pPr>
            <a:r>
              <a:rPr lang="en-US" altLang="zh-CN" sz="1400" dirty="0"/>
              <a:t>        if (singleton == null) {</a:t>
            </a:r>
          </a:p>
          <a:p>
            <a:pPr marL="457200" lvl="1" indent="0">
              <a:lnSpc>
                <a:spcPts val="980"/>
              </a:lnSpc>
              <a:buNone/>
            </a:pPr>
            <a:r>
              <a:rPr lang="en-US" altLang="zh-CN" sz="1400" dirty="0"/>
              <a:t>            synchronized (</a:t>
            </a:r>
            <a:r>
              <a:rPr lang="en-US" altLang="zh-CN" sz="1400" dirty="0" err="1"/>
              <a:t>Singleton.class</a:t>
            </a:r>
            <a:r>
              <a:rPr lang="en-US" altLang="zh-CN" sz="1400" dirty="0"/>
              <a:t>) {</a:t>
            </a:r>
          </a:p>
          <a:p>
            <a:pPr marL="457200" lvl="1" indent="0">
              <a:lnSpc>
                <a:spcPts val="980"/>
              </a:lnSpc>
              <a:buNone/>
            </a:pPr>
            <a:r>
              <a:rPr lang="en-US" altLang="zh-CN" sz="1400" dirty="0"/>
              <a:t>                if (singleton == null) {</a:t>
            </a:r>
          </a:p>
          <a:p>
            <a:pPr marL="457200" lvl="1" indent="0">
              <a:lnSpc>
                <a:spcPts val="980"/>
              </a:lnSpc>
              <a:buNone/>
            </a:pPr>
            <a:r>
              <a:rPr lang="en-US" altLang="zh-CN" sz="1400" dirty="0"/>
              <a:t>                    singleton = new Singleton();</a:t>
            </a:r>
          </a:p>
          <a:p>
            <a:pPr marL="457200" lvl="1" indent="0">
              <a:lnSpc>
                <a:spcPts val="980"/>
              </a:lnSpc>
              <a:buNone/>
            </a:pPr>
            <a:r>
              <a:rPr lang="en-US" altLang="zh-CN" sz="1400" dirty="0"/>
              <a:t>                }</a:t>
            </a:r>
          </a:p>
          <a:p>
            <a:pPr marL="457200" lvl="1" indent="0">
              <a:lnSpc>
                <a:spcPts val="980"/>
              </a:lnSpc>
              <a:buNone/>
            </a:pPr>
            <a:r>
              <a:rPr lang="en-US" altLang="zh-CN" sz="1400" dirty="0"/>
              <a:t>            }</a:t>
            </a:r>
          </a:p>
          <a:p>
            <a:pPr marL="457200" lvl="1" indent="0">
              <a:lnSpc>
                <a:spcPts val="980"/>
              </a:lnSpc>
              <a:buNone/>
            </a:pPr>
            <a:r>
              <a:rPr lang="en-US" altLang="zh-CN" sz="1400" dirty="0"/>
              <a:t>        }</a:t>
            </a:r>
          </a:p>
          <a:p>
            <a:pPr marL="457200" lvl="1" indent="0">
              <a:lnSpc>
                <a:spcPts val="980"/>
              </a:lnSpc>
              <a:buNone/>
            </a:pPr>
            <a:r>
              <a:rPr lang="en-US" altLang="zh-CN" sz="1400" dirty="0"/>
              <a:t>         return singleton;</a:t>
            </a:r>
          </a:p>
          <a:p>
            <a:pPr marL="457200" lvl="1" indent="0">
              <a:lnSpc>
                <a:spcPts val="980"/>
              </a:lnSpc>
              <a:buNone/>
            </a:pPr>
            <a:r>
              <a:rPr lang="en-US" altLang="zh-CN" sz="1400" dirty="0"/>
              <a:t>    }</a:t>
            </a:r>
          </a:p>
          <a:p>
            <a:pPr>
              <a:lnSpc>
                <a:spcPts val="980"/>
              </a:lnSpc>
            </a:pPr>
            <a:r>
              <a:rPr lang="en-US" altLang="zh-CN" sz="1800" dirty="0"/>
              <a:t>Solution</a:t>
            </a:r>
            <a:r>
              <a:rPr lang="zh-CN" altLang="en-US" sz="1800" dirty="0"/>
              <a:t> </a:t>
            </a:r>
            <a:r>
              <a:rPr lang="en-US" altLang="zh-CN" sz="1800" dirty="0"/>
              <a:t>2</a:t>
            </a:r>
            <a:r>
              <a:rPr lang="zh-CN" altLang="en-US" sz="1800" dirty="0"/>
              <a:t> </a:t>
            </a:r>
            <a:r>
              <a:rPr lang="en-US" altLang="zh-CN" sz="1800" dirty="0"/>
              <a:t>—</a:t>
            </a:r>
            <a:r>
              <a:rPr lang="zh-CN" altLang="en-US" sz="1800" dirty="0"/>
              <a:t> </a:t>
            </a:r>
            <a:r>
              <a:rPr lang="zh-CN" altLang="zh-CN" sz="1800" dirty="0"/>
              <a:t>O</a:t>
            </a:r>
            <a:r>
              <a:rPr lang="en-US" altLang="zh-CN" sz="1800" dirty="0" err="1"/>
              <a:t>btained</a:t>
            </a:r>
            <a:r>
              <a:rPr lang="en-US" altLang="zh-CN" sz="1800" dirty="0"/>
              <a:t> by an internal static class</a:t>
            </a:r>
          </a:p>
          <a:p>
            <a:pPr marL="457200" lvl="1" indent="0">
              <a:lnSpc>
                <a:spcPts val="980"/>
              </a:lnSpc>
              <a:buNone/>
            </a:pPr>
            <a:r>
              <a:rPr lang="en-US" altLang="zh-CN" sz="1400" dirty="0"/>
              <a:t> public class Singleton {</a:t>
            </a:r>
          </a:p>
          <a:p>
            <a:pPr marL="457200" lvl="1" indent="0">
              <a:lnSpc>
                <a:spcPts val="980"/>
              </a:lnSpc>
              <a:buNone/>
            </a:pPr>
            <a:r>
              <a:rPr lang="en-US" altLang="zh-CN" sz="1400" dirty="0"/>
              <a:t>    private static Singleton singleton;</a:t>
            </a:r>
          </a:p>
          <a:p>
            <a:pPr marL="457200" lvl="1" indent="0">
              <a:lnSpc>
                <a:spcPts val="980"/>
              </a:lnSpc>
              <a:buNone/>
            </a:pPr>
            <a:r>
              <a:rPr lang="en-US" altLang="zh-CN" sz="1400" dirty="0"/>
              <a:t>    public static Singleton </a:t>
            </a:r>
            <a:r>
              <a:rPr lang="en-US" altLang="zh-CN" sz="1400" dirty="0" err="1"/>
              <a:t>getInstance</a:t>
            </a:r>
            <a:r>
              <a:rPr lang="en-US" altLang="zh-CN" sz="1400" dirty="0"/>
              <a:t>() {</a:t>
            </a:r>
          </a:p>
          <a:p>
            <a:pPr marL="457200" lvl="1" indent="0">
              <a:lnSpc>
                <a:spcPts val="980"/>
              </a:lnSpc>
              <a:buNone/>
            </a:pPr>
            <a:r>
              <a:rPr lang="en-US" altLang="zh-CN" sz="1400" dirty="0"/>
              <a:t>        return </a:t>
            </a:r>
            <a:r>
              <a:rPr lang="en-US" altLang="zh-CN" sz="1400" dirty="0" err="1"/>
              <a:t>SingletonHolder.mSingleton</a:t>
            </a:r>
            <a:r>
              <a:rPr lang="en-US" altLang="zh-CN" sz="1400" dirty="0"/>
              <a:t>;</a:t>
            </a:r>
          </a:p>
          <a:p>
            <a:pPr marL="457200" lvl="1" indent="0">
              <a:lnSpc>
                <a:spcPts val="980"/>
              </a:lnSpc>
              <a:buNone/>
            </a:pPr>
            <a:r>
              <a:rPr lang="en-US" altLang="zh-CN" sz="1400" dirty="0"/>
              <a:t>    }</a:t>
            </a:r>
          </a:p>
          <a:p>
            <a:pPr marL="457200" lvl="1" indent="0">
              <a:lnSpc>
                <a:spcPts val="980"/>
              </a:lnSpc>
              <a:buNone/>
            </a:pPr>
            <a:r>
              <a:rPr lang="en-US" altLang="zh-CN" sz="1400" dirty="0"/>
              <a:t>    private static class </a:t>
            </a:r>
            <a:r>
              <a:rPr lang="en-US" altLang="zh-CN" sz="1400" dirty="0" err="1"/>
              <a:t>SingletonHolder</a:t>
            </a:r>
            <a:r>
              <a:rPr lang="en-US" altLang="zh-CN" sz="1400" dirty="0"/>
              <a:t> {</a:t>
            </a:r>
          </a:p>
          <a:p>
            <a:pPr marL="457200" lvl="1" indent="0">
              <a:lnSpc>
                <a:spcPts val="980"/>
              </a:lnSpc>
              <a:buNone/>
            </a:pPr>
            <a:r>
              <a:rPr lang="en-US" altLang="zh-CN" sz="1400" dirty="0"/>
              <a:t>        private static final Singleton </a:t>
            </a:r>
            <a:r>
              <a:rPr lang="en-US" altLang="zh-CN" sz="1400" dirty="0" err="1"/>
              <a:t>mSingleton</a:t>
            </a:r>
            <a:r>
              <a:rPr lang="en-US" altLang="zh-CN" sz="1400" dirty="0"/>
              <a:t> = new Singleton();</a:t>
            </a:r>
          </a:p>
          <a:p>
            <a:pPr marL="457200" lvl="1" indent="0">
              <a:lnSpc>
                <a:spcPts val="980"/>
              </a:lnSpc>
              <a:buNone/>
            </a:pPr>
            <a:r>
              <a:rPr lang="en-US" altLang="zh-CN" sz="1400" dirty="0"/>
              <a:t>    }</a:t>
            </a:r>
          </a:p>
          <a:p>
            <a:pPr marL="457200" lvl="1" indent="0">
              <a:lnSpc>
                <a:spcPts val="980"/>
              </a:lnSpc>
              <a:buNone/>
            </a:pPr>
            <a:r>
              <a:rPr lang="en-US" altLang="zh-CN" sz="1400" dirty="0"/>
              <a:t>}</a:t>
            </a:r>
          </a:p>
          <a:p>
            <a:pPr>
              <a:lnSpc>
                <a:spcPts val="980"/>
              </a:lnSpc>
            </a:pPr>
            <a:endParaRPr lang="en-US" altLang="zh-CN" sz="1800" dirty="0"/>
          </a:p>
          <a:p>
            <a:pPr>
              <a:lnSpc>
                <a:spcPts val="980"/>
              </a:lnSpc>
            </a:pPr>
            <a:endParaRPr lang="en-US" altLang="zh-CN" sz="1800" dirty="0"/>
          </a:p>
          <a:p>
            <a:pPr>
              <a:spcBef>
                <a:spcPts val="600"/>
              </a:spcBef>
            </a:pPr>
            <a:endParaRPr 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0880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en-US" altLang="zh-CN" dirty="0"/>
              <a:t>Introduction</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p:txBody>
          <a:bodyPr rtlCol="0">
            <a:normAutofit fontScale="92500" lnSpcReduction="10000"/>
          </a:bodyPr>
          <a:lstStyle/>
          <a:p>
            <a:r>
              <a:rPr lang="en-US" dirty="0"/>
              <a:t>The </a:t>
            </a:r>
            <a:r>
              <a:rPr lang="en-US" altLang="zh-CN" dirty="0"/>
              <a:t>car</a:t>
            </a:r>
            <a:r>
              <a:rPr lang="zh-CN" altLang="en-US" dirty="0"/>
              <a:t> </a:t>
            </a:r>
            <a:r>
              <a:rPr lang="en-US" dirty="0"/>
              <a:t>is a more complex object. Its composition includes </a:t>
            </a:r>
            <a:r>
              <a:rPr lang="en-US" altLang="zh-CN" dirty="0"/>
              <a:t>C</a:t>
            </a:r>
            <a:r>
              <a:rPr lang="en-US" dirty="0"/>
              <a:t>hassis, </a:t>
            </a:r>
            <a:r>
              <a:rPr lang="en-US" altLang="zh-CN" dirty="0"/>
              <a:t>F</a:t>
            </a:r>
            <a:r>
              <a:rPr lang="en-US" dirty="0"/>
              <a:t>rame, </a:t>
            </a:r>
            <a:r>
              <a:rPr lang="en-US" altLang="zh-CN" dirty="0"/>
              <a:t>W</a:t>
            </a:r>
            <a:r>
              <a:rPr lang="en-US" dirty="0"/>
              <a:t>heels, </a:t>
            </a:r>
            <a:r>
              <a:rPr lang="en-US" altLang="zh-CN" dirty="0"/>
              <a:t>E</a:t>
            </a:r>
            <a:r>
              <a:rPr lang="en-US" dirty="0"/>
              <a:t>ngine, </a:t>
            </a:r>
            <a:r>
              <a:rPr lang="en-US" altLang="zh-CN" dirty="0"/>
              <a:t>G</a:t>
            </a:r>
            <a:r>
              <a:rPr lang="en-US" dirty="0"/>
              <a:t>as</a:t>
            </a:r>
            <a:r>
              <a:rPr lang="zh-CN" altLang="en-US" dirty="0"/>
              <a:t> </a:t>
            </a:r>
            <a:r>
              <a:rPr lang="en-US" altLang="zh-CN" dirty="0"/>
              <a:t>T</a:t>
            </a:r>
            <a:r>
              <a:rPr lang="en-US" dirty="0"/>
              <a:t>ank, </a:t>
            </a:r>
            <a:r>
              <a:rPr lang="en-US" altLang="zh-CN" dirty="0" err="1"/>
              <a:t>A</a:t>
            </a:r>
            <a:r>
              <a:rPr lang="en-US" dirty="0" err="1"/>
              <a:t>ccelerat</a:t>
            </a:r>
            <a:r>
              <a:rPr lang="zh-CN" altLang="zh-CN" dirty="0"/>
              <a:t>o</a:t>
            </a:r>
            <a:r>
              <a:rPr lang="en-US" dirty="0"/>
              <a:t>r, </a:t>
            </a:r>
            <a:r>
              <a:rPr lang="en-US" altLang="zh-CN" dirty="0"/>
              <a:t>B</a:t>
            </a:r>
            <a:r>
              <a:rPr lang="en-US" dirty="0"/>
              <a:t>rake, </a:t>
            </a:r>
            <a:r>
              <a:rPr lang="en-US" altLang="zh-CN" dirty="0"/>
              <a:t>S</a:t>
            </a:r>
            <a:r>
              <a:rPr lang="en-US" dirty="0"/>
              <a:t>teering wheel. ,Battery,</a:t>
            </a:r>
            <a:r>
              <a:rPr lang="zh-CN" altLang="en-US" dirty="0"/>
              <a:t> </a:t>
            </a:r>
            <a:r>
              <a:rPr lang="en-US" dirty="0"/>
              <a:t>Audio,</a:t>
            </a:r>
            <a:r>
              <a:rPr lang="zh-CN" altLang="en-US" dirty="0"/>
              <a:t> </a:t>
            </a:r>
            <a:r>
              <a:rPr lang="en-US" dirty="0"/>
              <a:t>Sunroof,</a:t>
            </a:r>
            <a:r>
              <a:rPr lang="zh-CN" altLang="en-US" dirty="0"/>
              <a:t> </a:t>
            </a:r>
            <a:r>
              <a:rPr lang="en-US" dirty="0"/>
              <a:t>Cruise Control,</a:t>
            </a:r>
            <a:r>
              <a:rPr lang="zh-CN" altLang="en-US" dirty="0"/>
              <a:t> </a:t>
            </a:r>
            <a:r>
              <a:rPr lang="en-US" dirty="0"/>
              <a:t>GPS,</a:t>
            </a:r>
            <a:r>
              <a:rPr lang="zh-CN" altLang="en-US" dirty="0"/>
              <a:t> </a:t>
            </a:r>
            <a:r>
              <a:rPr lang="en-US" dirty="0"/>
              <a:t>etc.</a:t>
            </a:r>
          </a:p>
          <a:p>
            <a:r>
              <a:rPr lang="en-US" dirty="0"/>
              <a:t>In order to decouple the process of building a complex object from its components, the software design uses a class to separately encapsulate the process of constructing a class. This class is called the Director class</a:t>
            </a:r>
            <a:r>
              <a:rPr lang="en-US" altLang="zh-CN" dirty="0"/>
              <a:t>.</a:t>
            </a:r>
            <a:r>
              <a:rPr lang="zh-CN" altLang="en-US" dirty="0"/>
              <a:t> </a:t>
            </a:r>
            <a:r>
              <a:rPr lang="en-US" altLang="zh-CN" dirty="0"/>
              <a:t>D</a:t>
            </a:r>
            <a:r>
              <a:rPr lang="en-US" dirty="0"/>
              <a:t>esigning another class is responsible for producing different part class objects that meet certain conditions. This class is called the </a:t>
            </a:r>
            <a:r>
              <a:rPr lang="en-US" dirty="0" err="1"/>
              <a:t>CarBuilder</a:t>
            </a:r>
            <a:r>
              <a:rPr lang="en-US" dirty="0"/>
              <a:t> class; in addition, it needs a class package product called Car. </a:t>
            </a:r>
          </a:p>
          <a:p>
            <a:r>
              <a:rPr lang="en-US" dirty="0"/>
              <a:t>The </a:t>
            </a:r>
            <a:r>
              <a:rPr lang="en-US" altLang="zh-CN" dirty="0"/>
              <a:t>Builder</a:t>
            </a:r>
            <a:r>
              <a:rPr lang="zh-CN" altLang="en-US" dirty="0"/>
              <a:t> </a:t>
            </a:r>
            <a:r>
              <a:rPr lang="en-US" dirty="0"/>
              <a:t>pattern is to create a complex object step by step, which allows the user to construct them only by specifying the type and content of the complex object. The user does not know the internal concrete construction details. The concrete interaction for constructing a Car object can be represented by a sequence diagram, as shown in Figure </a:t>
            </a:r>
            <a:r>
              <a:rPr lang="en-US" altLang="zh-CN" dirty="0"/>
              <a:t>1</a:t>
            </a:r>
            <a:r>
              <a:rPr lang="en-US" dirty="0"/>
              <a:t>.</a:t>
            </a:r>
            <a:endParaRPr lang="x-none"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en-US" altLang="zh-CN" dirty="0"/>
              <a:t>Introduction</a:t>
            </a:r>
            <a:r>
              <a:rPr lang="zh-CN" altLang="en-US" dirty="0"/>
              <a:t> </a:t>
            </a:r>
            <a:endParaRPr lang="en-US" dirty="0">
              <a:latin typeface="微软雅黑" panose="020B0503020204020204" pitchFamily="34" charset="-122"/>
              <a:ea typeface="微软雅黑" panose="020B0503020204020204" pitchFamily="34" charset="-122"/>
            </a:endParaRPr>
          </a:p>
        </p:txBody>
      </p:sp>
      <p:pic>
        <p:nvPicPr>
          <p:cNvPr id="2" name="图片 1" descr="屏幕快照 2018-03-15 下午8.47.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780" y="1349488"/>
            <a:ext cx="5652937" cy="4563839"/>
          </a:xfrm>
          <a:prstGeom prst="rect">
            <a:avLst/>
          </a:prstGeom>
        </p:spPr>
      </p:pic>
      <p:sp>
        <p:nvSpPr>
          <p:cNvPr id="3" name="文本框 2"/>
          <p:cNvSpPr txBox="1"/>
          <p:nvPr/>
        </p:nvSpPr>
        <p:spPr>
          <a:xfrm>
            <a:off x="2776663" y="6039274"/>
            <a:ext cx="4350382" cy="307777"/>
          </a:xfrm>
          <a:prstGeom prst="rect">
            <a:avLst/>
          </a:prstGeom>
          <a:noFill/>
        </p:spPr>
        <p:txBody>
          <a:bodyPr wrap="none" rtlCol="0">
            <a:spAutoFit/>
          </a:bodyPr>
          <a:lstStyle/>
          <a:p>
            <a:r>
              <a:rPr kumimoji="1" lang="en-US" altLang="zh-CN" sz="1400" dirty="0">
                <a:latin typeface="微软雅黑"/>
                <a:ea typeface="微软雅黑"/>
                <a:cs typeface="微软雅黑"/>
              </a:rPr>
              <a:t>Figure</a:t>
            </a:r>
            <a:r>
              <a:rPr kumimoji="1" lang="zh-CN" altLang="en-US" sz="1400" dirty="0">
                <a:latin typeface="微软雅黑"/>
                <a:ea typeface="微软雅黑"/>
                <a:cs typeface="微软雅黑"/>
              </a:rPr>
              <a:t> </a:t>
            </a:r>
            <a:r>
              <a:rPr kumimoji="1" lang="en-US" altLang="zh-CN" sz="1400" dirty="0">
                <a:latin typeface="微软雅黑"/>
                <a:ea typeface="微软雅黑"/>
                <a:cs typeface="微软雅黑"/>
              </a:rPr>
              <a:t>1 Car </a:t>
            </a:r>
            <a:r>
              <a:rPr kumimoji="1" lang="zh-CN" altLang="zh-CN" sz="1400" dirty="0">
                <a:latin typeface="微软雅黑"/>
                <a:ea typeface="微软雅黑"/>
                <a:cs typeface="微软雅黑"/>
              </a:rPr>
              <a:t>a</a:t>
            </a:r>
            <a:r>
              <a:rPr kumimoji="1" lang="en-US" altLang="zh-CN" sz="1400" dirty="0" err="1">
                <a:latin typeface="微软雅黑"/>
                <a:ea typeface="微软雅黑"/>
                <a:cs typeface="微软雅黑"/>
              </a:rPr>
              <a:t>ssembly</a:t>
            </a:r>
            <a:r>
              <a:rPr kumimoji="1" lang="en-US" altLang="zh-CN" sz="1400" dirty="0">
                <a:latin typeface="微软雅黑"/>
                <a:ea typeface="微软雅黑"/>
                <a:cs typeface="微软雅黑"/>
              </a:rPr>
              <a:t> </a:t>
            </a:r>
            <a:r>
              <a:rPr kumimoji="1" lang="zh-CN" altLang="zh-CN" sz="1400" dirty="0">
                <a:latin typeface="微软雅黑"/>
                <a:ea typeface="微软雅黑"/>
                <a:cs typeface="微软雅黑"/>
              </a:rPr>
              <a:t>s</a:t>
            </a:r>
            <a:r>
              <a:rPr kumimoji="1" lang="en-US" altLang="zh-CN" sz="1400" dirty="0" err="1">
                <a:latin typeface="微软雅黑"/>
                <a:ea typeface="微软雅黑"/>
                <a:cs typeface="微软雅黑"/>
              </a:rPr>
              <a:t>ystem</a:t>
            </a:r>
            <a:r>
              <a:rPr kumimoji="1" lang="zh-CN" altLang="en-US" sz="1400" dirty="0">
                <a:latin typeface="微软雅黑"/>
                <a:ea typeface="微软雅黑"/>
                <a:cs typeface="微软雅黑"/>
              </a:rPr>
              <a:t> </a:t>
            </a:r>
            <a:r>
              <a:rPr lang="en-US" altLang="zh-CN" sz="1400" dirty="0">
                <a:latin typeface="微软雅黑"/>
                <a:ea typeface="微软雅黑"/>
                <a:cs typeface="微软雅黑"/>
              </a:rPr>
              <a:t>sequence diagram</a:t>
            </a:r>
            <a:r>
              <a:rPr kumimoji="1" lang="zh-CN" altLang="en-US" sz="1400" dirty="0">
                <a:latin typeface="微软雅黑"/>
                <a:ea typeface="微软雅黑"/>
                <a:cs typeface="微软雅黑"/>
              </a:rPr>
              <a:t>  </a:t>
            </a:r>
          </a:p>
        </p:txBody>
      </p:sp>
    </p:spTree>
    <p:extLst>
      <p:ext uri="{BB962C8B-B14F-4D97-AF65-F5344CB8AC3E}">
        <p14:creationId xmlns:p14="http://schemas.microsoft.com/office/powerpoint/2010/main" val="303716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Builder—Concepts and Mechanisms</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28675" y="1680099"/>
            <a:ext cx="7486650" cy="1562636"/>
          </a:xfrm>
        </p:spPr>
        <p:txBody>
          <a:bodyPr rtlCol="0"/>
          <a:lstStyle/>
          <a:p>
            <a:r>
              <a:rPr lang="en-US" altLang="zh-CN" dirty="0"/>
              <a:t>Builder</a:t>
            </a:r>
            <a:r>
              <a:rPr lang="zh-CN" altLang="en-US" dirty="0"/>
              <a:t> </a:t>
            </a:r>
            <a:r>
              <a:rPr lang="en-US" altLang="zh-CN" dirty="0"/>
              <a:t>pattern</a:t>
            </a:r>
            <a:r>
              <a:rPr lang="zh-CN" altLang="en-US" dirty="0"/>
              <a:t> </a:t>
            </a:r>
            <a:r>
              <a:rPr lang="en-US" altLang="zh-CN" dirty="0"/>
              <a:t>s</a:t>
            </a:r>
            <a:r>
              <a:rPr lang="en-US" dirty="0"/>
              <a:t>eparate</a:t>
            </a:r>
            <a:r>
              <a:rPr lang="en-US" altLang="zh-CN" dirty="0"/>
              <a:t>s</a:t>
            </a:r>
            <a:r>
              <a:rPr lang="en-US" dirty="0"/>
              <a:t> the construction of a complex object from its representation so that the same construction process can create different representation</a:t>
            </a:r>
            <a:r>
              <a:rPr lang="en-US" altLang="zh-CN" dirty="0"/>
              <a:t>. The class diagram design for the Builder</a:t>
            </a:r>
            <a:r>
              <a:rPr lang="zh-CN" altLang="en-US" dirty="0"/>
              <a:t> </a:t>
            </a:r>
            <a:r>
              <a:rPr lang="en-US" altLang="zh-CN" dirty="0"/>
              <a:t>pattern is shown in Figure 2.</a:t>
            </a:r>
            <a:endParaRPr lang="en-US" dirty="0">
              <a:latin typeface="微软雅黑" panose="020B0503020204020204" pitchFamily="34" charset="-122"/>
              <a:ea typeface="微软雅黑" panose="020B0503020204020204" pitchFamily="34" charset="-122"/>
            </a:endParaRPr>
          </a:p>
        </p:txBody>
      </p:sp>
      <p:pic>
        <p:nvPicPr>
          <p:cNvPr id="2" name="图片 1" descr="屏幕快照 2018-03-15 下午8.53.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60" y="3137932"/>
            <a:ext cx="6267730" cy="3072558"/>
          </a:xfrm>
          <a:prstGeom prst="rect">
            <a:avLst/>
          </a:prstGeom>
        </p:spPr>
      </p:pic>
      <p:sp>
        <p:nvSpPr>
          <p:cNvPr id="3" name="文本框 2"/>
          <p:cNvSpPr txBox="1"/>
          <p:nvPr/>
        </p:nvSpPr>
        <p:spPr>
          <a:xfrm>
            <a:off x="2988337" y="6325672"/>
            <a:ext cx="3447353" cy="307777"/>
          </a:xfrm>
          <a:prstGeom prst="rect">
            <a:avLst/>
          </a:prstGeom>
          <a:noFill/>
        </p:spPr>
        <p:txBody>
          <a:bodyPr wrap="none" rtlCol="0">
            <a:spAutoFit/>
          </a:bodyPr>
          <a:lstStyle/>
          <a:p>
            <a:r>
              <a:rPr kumimoji="1" lang="en-US" altLang="zh-CN" sz="1400" dirty="0"/>
              <a:t>Figure</a:t>
            </a:r>
            <a:r>
              <a:rPr kumimoji="1" lang="zh-CN" altLang="en-US" sz="1400" dirty="0"/>
              <a:t> </a:t>
            </a:r>
            <a:r>
              <a:rPr kumimoji="1" lang="en-US" altLang="zh-CN" sz="1400" dirty="0"/>
              <a:t>2</a:t>
            </a:r>
            <a:r>
              <a:rPr kumimoji="1" lang="zh-CN" altLang="en-US" sz="1400" dirty="0"/>
              <a:t> </a:t>
            </a:r>
            <a:r>
              <a:rPr kumimoji="1" lang="zh-CN" altLang="zh-CN" sz="1400" dirty="0"/>
              <a:t>C</a:t>
            </a:r>
            <a:r>
              <a:rPr kumimoji="1" lang="en-US" altLang="zh-CN" sz="1400" dirty="0"/>
              <a:t>lass</a:t>
            </a:r>
            <a:r>
              <a:rPr kumimoji="1" lang="zh-CN" altLang="en-US" sz="1400" dirty="0"/>
              <a:t> </a:t>
            </a:r>
            <a:r>
              <a:rPr kumimoji="1" lang="en-US" altLang="zh-CN" sz="1400" dirty="0"/>
              <a:t>diagram</a:t>
            </a:r>
            <a:r>
              <a:rPr kumimoji="1" lang="zh-CN" altLang="en-US" sz="1400" dirty="0"/>
              <a:t> </a:t>
            </a:r>
            <a:r>
              <a:rPr kumimoji="1" lang="en-US" altLang="zh-CN" sz="1400" dirty="0"/>
              <a:t>of</a:t>
            </a:r>
            <a:r>
              <a:rPr kumimoji="1" lang="zh-CN" altLang="en-US" sz="1400" dirty="0"/>
              <a:t> </a:t>
            </a:r>
            <a:r>
              <a:rPr kumimoji="1" lang="en-US" altLang="zh-CN" sz="1400" dirty="0"/>
              <a:t>Builder</a:t>
            </a:r>
            <a:r>
              <a:rPr kumimoji="1" lang="zh-CN" altLang="en-US" sz="1400" dirty="0"/>
              <a:t> </a:t>
            </a:r>
            <a:r>
              <a:rPr kumimoji="1" lang="en-US" altLang="zh-CN" sz="1400" dirty="0"/>
              <a:t>pattern</a:t>
            </a:r>
            <a:r>
              <a:rPr kumimoji="1" lang="zh-CN" altLang="en-US" sz="1400" dirty="0"/>
              <a:t> </a:t>
            </a:r>
          </a:p>
        </p:txBody>
      </p:sp>
    </p:spTree>
    <p:extLst>
      <p:ext uri="{BB962C8B-B14F-4D97-AF65-F5344CB8AC3E}">
        <p14:creationId xmlns:p14="http://schemas.microsoft.com/office/powerpoint/2010/main" val="359873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Builder—Concepts and Mechanisms</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757096" y="5007740"/>
            <a:ext cx="7486650" cy="1562636"/>
          </a:xfrm>
        </p:spPr>
        <p:txBody>
          <a:bodyPr rtlCol="0">
            <a:normAutofit fontScale="92500" lnSpcReduction="10000"/>
          </a:bodyPr>
          <a:lstStyle/>
          <a:p>
            <a:pPr marL="0" indent="0">
              <a:spcBef>
                <a:spcPts val="600"/>
              </a:spcBef>
              <a:buNone/>
            </a:pPr>
            <a:r>
              <a:rPr lang="en-US" dirty="0"/>
              <a:t>Director director = new Director(); </a:t>
            </a:r>
          </a:p>
          <a:p>
            <a:pPr marL="0" indent="0">
              <a:spcBef>
                <a:spcPts val="600"/>
              </a:spcBef>
              <a:buNone/>
            </a:pPr>
            <a:r>
              <a:rPr lang="en-US" dirty="0" err="1"/>
              <a:t>director.setBuilder</a:t>
            </a:r>
            <a:r>
              <a:rPr lang="en-US" dirty="0"/>
              <a:t>(</a:t>
            </a:r>
            <a:r>
              <a:rPr lang="en-US" dirty="0" err="1"/>
              <a:t>cb</a:t>
            </a:r>
            <a:r>
              <a:rPr lang="en-US" dirty="0"/>
              <a:t>);</a:t>
            </a:r>
          </a:p>
          <a:p>
            <a:pPr marL="0" indent="0">
              <a:spcBef>
                <a:spcPts val="600"/>
              </a:spcBef>
              <a:buNone/>
            </a:pPr>
            <a:r>
              <a:rPr lang="en-US" dirty="0" err="1"/>
              <a:t>director.construct</a:t>
            </a:r>
            <a:r>
              <a:rPr lang="en-US" dirty="0"/>
              <a:t>();</a:t>
            </a:r>
          </a:p>
          <a:p>
            <a:pPr marL="0" indent="0">
              <a:spcBef>
                <a:spcPts val="600"/>
              </a:spcBef>
              <a:buNone/>
            </a:pPr>
            <a:r>
              <a:rPr lang="en-US" dirty="0"/>
              <a:t>if ( </a:t>
            </a:r>
            <a:r>
              <a:rPr lang="en-US" dirty="0" err="1"/>
              <a:t>cb</a:t>
            </a:r>
            <a:r>
              <a:rPr lang="en-US" dirty="0"/>
              <a:t> == 1 ) Product1 = </a:t>
            </a:r>
            <a:r>
              <a:rPr lang="en-US" dirty="0" err="1"/>
              <a:t>director.getObject</a:t>
            </a:r>
            <a:r>
              <a:rPr lang="en-US" dirty="0"/>
              <a:t>(); </a:t>
            </a:r>
          </a:p>
          <a:p>
            <a:pPr marL="0" indent="0">
              <a:spcBef>
                <a:spcPts val="600"/>
              </a:spcBef>
              <a:buNone/>
            </a:pPr>
            <a:r>
              <a:rPr lang="en-US" dirty="0"/>
              <a:t>else Product 2 = </a:t>
            </a:r>
            <a:r>
              <a:rPr lang="en-US" dirty="0" err="1"/>
              <a:t>director.getObject</a:t>
            </a:r>
            <a:r>
              <a:rPr lang="en-US" dirty="0"/>
              <a:t>();</a:t>
            </a:r>
            <a:endParaRPr lang="en-US" dirty="0">
              <a:latin typeface="微软雅黑" panose="020B0503020204020204" pitchFamily="34" charset="-122"/>
              <a:ea typeface="微软雅黑" panose="020B0503020204020204" pitchFamily="34" charset="-122"/>
            </a:endParaRPr>
          </a:p>
        </p:txBody>
      </p:sp>
      <p:pic>
        <p:nvPicPr>
          <p:cNvPr id="2" name="图片 1" descr="屏幕快照 2018-03-15 下午8.53.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038" y="1380540"/>
            <a:ext cx="6267730" cy="3072558"/>
          </a:xfrm>
          <a:prstGeom prst="rect">
            <a:avLst/>
          </a:prstGeom>
        </p:spPr>
      </p:pic>
      <p:sp>
        <p:nvSpPr>
          <p:cNvPr id="3" name="文本框 2"/>
          <p:cNvSpPr txBox="1"/>
          <p:nvPr/>
        </p:nvSpPr>
        <p:spPr>
          <a:xfrm>
            <a:off x="2539315" y="4568280"/>
            <a:ext cx="3447353" cy="307777"/>
          </a:xfrm>
          <a:prstGeom prst="rect">
            <a:avLst/>
          </a:prstGeom>
          <a:noFill/>
        </p:spPr>
        <p:txBody>
          <a:bodyPr wrap="none" rtlCol="0">
            <a:spAutoFit/>
          </a:bodyPr>
          <a:lstStyle/>
          <a:p>
            <a:r>
              <a:rPr kumimoji="1" lang="en-US" altLang="zh-CN" sz="1400" dirty="0"/>
              <a:t>Figure</a:t>
            </a:r>
            <a:r>
              <a:rPr kumimoji="1" lang="zh-CN" altLang="en-US" sz="1400" dirty="0"/>
              <a:t> </a:t>
            </a:r>
            <a:r>
              <a:rPr kumimoji="1" lang="en-US" altLang="zh-CN" sz="1400" dirty="0"/>
              <a:t>2</a:t>
            </a:r>
            <a:r>
              <a:rPr kumimoji="1" lang="zh-CN" altLang="en-US" sz="1400" dirty="0"/>
              <a:t> </a:t>
            </a:r>
            <a:r>
              <a:rPr kumimoji="1" lang="zh-CN" altLang="zh-CN" sz="1400" dirty="0"/>
              <a:t>C</a:t>
            </a:r>
            <a:r>
              <a:rPr kumimoji="1" lang="en-US" altLang="zh-CN" sz="1400" dirty="0"/>
              <a:t>lass</a:t>
            </a:r>
            <a:r>
              <a:rPr kumimoji="1" lang="zh-CN" altLang="en-US" sz="1400" dirty="0"/>
              <a:t> </a:t>
            </a:r>
            <a:r>
              <a:rPr kumimoji="1" lang="en-US" altLang="zh-CN" sz="1400" dirty="0"/>
              <a:t>diagram</a:t>
            </a:r>
            <a:r>
              <a:rPr kumimoji="1" lang="zh-CN" altLang="en-US" sz="1400" dirty="0"/>
              <a:t> </a:t>
            </a:r>
            <a:r>
              <a:rPr kumimoji="1" lang="en-US" altLang="zh-CN" sz="1400" dirty="0"/>
              <a:t>of</a:t>
            </a:r>
            <a:r>
              <a:rPr kumimoji="1" lang="zh-CN" altLang="en-US" sz="1400" dirty="0"/>
              <a:t> </a:t>
            </a:r>
            <a:r>
              <a:rPr kumimoji="1" lang="en-US" altLang="zh-CN" sz="1400" dirty="0"/>
              <a:t>Builder</a:t>
            </a:r>
            <a:r>
              <a:rPr kumimoji="1" lang="zh-CN" altLang="en-US" sz="1400" dirty="0"/>
              <a:t> </a:t>
            </a:r>
            <a:r>
              <a:rPr kumimoji="1" lang="en-US" altLang="zh-CN" sz="1400" dirty="0"/>
              <a:t>pattern</a:t>
            </a:r>
            <a:r>
              <a:rPr kumimoji="1" lang="zh-CN" altLang="en-US" sz="1400" dirty="0"/>
              <a:t> </a:t>
            </a:r>
          </a:p>
        </p:txBody>
      </p:sp>
    </p:spTree>
    <p:extLst>
      <p:ext uri="{BB962C8B-B14F-4D97-AF65-F5344CB8AC3E}">
        <p14:creationId xmlns:p14="http://schemas.microsoft.com/office/powerpoint/2010/main" val="3523698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Builder</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31804" y="1508696"/>
            <a:ext cx="7486650" cy="2700117"/>
          </a:xfrm>
        </p:spPr>
        <p:txBody>
          <a:bodyPr rtlCol="0">
            <a:normAutofit lnSpcReduction="10000"/>
          </a:bodyPr>
          <a:lstStyle/>
          <a:p>
            <a:pPr>
              <a:spcBef>
                <a:spcPts val="600"/>
              </a:spcBef>
            </a:pPr>
            <a:r>
              <a:rPr lang="en-US" altLang="zh-CN" sz="2400" dirty="0">
                <a:latin typeface="微软雅黑" panose="020B0503020204020204" pitchFamily="34" charset="-122"/>
                <a:ea typeface="微软雅黑" panose="020B0503020204020204" pitchFamily="34" charset="-122"/>
              </a:rPr>
              <a:t>Applicability</a:t>
            </a:r>
          </a:p>
          <a:p>
            <a:pPr marL="0" indent="0">
              <a:spcBef>
                <a:spcPts val="600"/>
              </a:spcBef>
              <a:buNone/>
            </a:pPr>
            <a:r>
              <a:rPr lang="zh-CN" altLang="zh-CN" dirty="0"/>
              <a:t> </a:t>
            </a:r>
            <a:r>
              <a:rPr lang="zh-CN" altLang="en-US" dirty="0"/>
              <a:t>  </a:t>
            </a:r>
            <a:r>
              <a:rPr lang="zh-CN" altLang="zh-CN" dirty="0"/>
              <a:t>U</a:t>
            </a:r>
            <a:r>
              <a:rPr lang="en-US" altLang="zh-CN" dirty="0"/>
              <a:t>se</a:t>
            </a:r>
            <a:r>
              <a:rPr lang="zh-CN" altLang="en-US" dirty="0"/>
              <a:t> </a:t>
            </a:r>
            <a:r>
              <a:rPr lang="en-US" altLang="zh-CN" dirty="0"/>
              <a:t>the</a:t>
            </a:r>
            <a:r>
              <a:rPr lang="zh-CN" altLang="en-US" dirty="0"/>
              <a:t> </a:t>
            </a:r>
            <a:r>
              <a:rPr lang="en-US" altLang="zh-CN" dirty="0"/>
              <a:t>Builder</a:t>
            </a:r>
            <a:r>
              <a:rPr lang="zh-CN" altLang="en-US" dirty="0"/>
              <a:t> </a:t>
            </a:r>
            <a:r>
              <a:rPr lang="en-US" altLang="zh-CN" dirty="0"/>
              <a:t>pattern</a:t>
            </a:r>
            <a:r>
              <a:rPr lang="zh-CN" altLang="en-US" dirty="0"/>
              <a:t> </a:t>
            </a:r>
            <a:r>
              <a:rPr lang="en-US" altLang="zh-CN" dirty="0"/>
              <a:t>when</a:t>
            </a:r>
          </a:p>
          <a:p>
            <a:pPr lvl="1"/>
            <a:r>
              <a:rPr lang="en-US" altLang="zh-CN" sz="2000" dirty="0"/>
              <a:t>The</a:t>
            </a:r>
            <a:r>
              <a:rPr lang="zh-CN" altLang="en-US" sz="2000" dirty="0"/>
              <a:t> </a:t>
            </a:r>
            <a:r>
              <a:rPr lang="en-US" altLang="zh-CN" sz="2000" dirty="0"/>
              <a:t>algorithm</a:t>
            </a:r>
            <a:r>
              <a:rPr lang="zh-CN" altLang="en-US" sz="2000" dirty="0"/>
              <a:t> </a:t>
            </a:r>
            <a:r>
              <a:rPr lang="en-US" altLang="zh-CN" sz="2000" dirty="0"/>
              <a:t>for</a:t>
            </a:r>
            <a:r>
              <a:rPr lang="zh-CN" altLang="en-US" sz="2000" dirty="0"/>
              <a:t> </a:t>
            </a:r>
            <a:r>
              <a:rPr lang="en-US" altLang="zh-CN" sz="2000" dirty="0"/>
              <a:t>creating</a:t>
            </a:r>
            <a:r>
              <a:rPr lang="zh-CN" altLang="en-US" sz="2000" dirty="0"/>
              <a:t> </a:t>
            </a:r>
            <a:r>
              <a:rPr lang="en-US" altLang="zh-CN" sz="2000" dirty="0"/>
              <a:t>a</a:t>
            </a:r>
            <a:r>
              <a:rPr lang="zh-CN" altLang="en-US" sz="2000" dirty="0"/>
              <a:t> </a:t>
            </a:r>
            <a:r>
              <a:rPr lang="en-US" altLang="zh-CN" sz="2000" dirty="0"/>
              <a:t>complex</a:t>
            </a:r>
            <a:r>
              <a:rPr lang="zh-CN" altLang="en-US" sz="2000" dirty="0"/>
              <a:t> </a:t>
            </a:r>
            <a:r>
              <a:rPr lang="en-US" altLang="zh-CN" sz="2000" dirty="0"/>
              <a:t>object</a:t>
            </a:r>
            <a:r>
              <a:rPr lang="zh-CN" altLang="en-US" sz="2000" dirty="0"/>
              <a:t> </a:t>
            </a:r>
            <a:r>
              <a:rPr lang="en-US" altLang="zh-CN" sz="2000" dirty="0"/>
              <a:t>should</a:t>
            </a:r>
            <a:r>
              <a:rPr lang="zh-CN" altLang="en-US" sz="2000" dirty="0"/>
              <a:t> </a:t>
            </a:r>
            <a:r>
              <a:rPr lang="en-US" altLang="zh-CN" sz="2000" dirty="0"/>
              <a:t>be</a:t>
            </a:r>
            <a:r>
              <a:rPr lang="zh-CN" altLang="en-US" sz="2000" dirty="0"/>
              <a:t> </a:t>
            </a:r>
            <a:r>
              <a:rPr lang="en-US" altLang="zh-CN" sz="2000" dirty="0"/>
              <a:t>independent</a:t>
            </a:r>
            <a:r>
              <a:rPr lang="zh-CN" altLang="en-US" sz="2000" dirty="0"/>
              <a:t> </a:t>
            </a:r>
            <a:r>
              <a:rPr lang="en-US" altLang="zh-CN" sz="2000" dirty="0"/>
              <a:t>of</a:t>
            </a:r>
            <a:r>
              <a:rPr lang="zh-CN" altLang="en-US" sz="2000" dirty="0"/>
              <a:t> </a:t>
            </a:r>
            <a:r>
              <a:rPr lang="en-US" altLang="zh-CN" sz="2000" dirty="0"/>
              <a:t>the</a:t>
            </a:r>
            <a:r>
              <a:rPr lang="zh-CN" altLang="en-US" sz="2000" dirty="0"/>
              <a:t> </a:t>
            </a:r>
            <a:r>
              <a:rPr lang="en-US" altLang="zh-CN" sz="2000" dirty="0"/>
              <a:t>parts</a:t>
            </a:r>
            <a:r>
              <a:rPr lang="zh-CN" altLang="en-US" sz="2000" dirty="0"/>
              <a:t> </a:t>
            </a:r>
            <a:r>
              <a:rPr lang="en-US" altLang="zh-CN" sz="2000" dirty="0"/>
              <a:t>that</a:t>
            </a:r>
            <a:r>
              <a:rPr lang="zh-CN" altLang="en-US" sz="2000" dirty="0"/>
              <a:t> </a:t>
            </a:r>
            <a:r>
              <a:rPr lang="en-US" altLang="zh-CN" sz="2000" dirty="0"/>
              <a:t>make</a:t>
            </a:r>
            <a:r>
              <a:rPr lang="zh-CN" altLang="en-US" sz="2000" dirty="0"/>
              <a:t> </a:t>
            </a:r>
            <a:r>
              <a:rPr lang="en-US" altLang="zh-CN" sz="2000" dirty="0"/>
              <a:t>up</a:t>
            </a:r>
            <a:r>
              <a:rPr lang="zh-CN" altLang="en-US" sz="2000" dirty="0"/>
              <a:t> </a:t>
            </a:r>
            <a:r>
              <a:rPr lang="en-US" altLang="zh-CN" sz="2000" dirty="0"/>
              <a:t>the</a:t>
            </a:r>
            <a:r>
              <a:rPr lang="zh-CN" altLang="en-US" sz="2000" dirty="0"/>
              <a:t> </a:t>
            </a:r>
            <a:r>
              <a:rPr lang="en-US" altLang="zh-CN" sz="2000" dirty="0"/>
              <a:t>object</a:t>
            </a:r>
            <a:r>
              <a:rPr lang="zh-CN" altLang="en-US" sz="2000" dirty="0"/>
              <a:t> </a:t>
            </a:r>
            <a:r>
              <a:rPr lang="en-US" altLang="zh-CN" sz="2000" dirty="0"/>
              <a:t>and</a:t>
            </a:r>
            <a:r>
              <a:rPr lang="zh-CN" altLang="en-US" sz="2000" dirty="0"/>
              <a:t> </a:t>
            </a:r>
            <a:r>
              <a:rPr lang="en-US" altLang="zh-CN" sz="2000" dirty="0"/>
              <a:t>how</a:t>
            </a:r>
            <a:r>
              <a:rPr lang="zh-CN" altLang="en-US" sz="2000" dirty="0"/>
              <a:t> </a:t>
            </a:r>
            <a:r>
              <a:rPr lang="en-US" altLang="zh-CN" sz="2000" dirty="0"/>
              <a:t>they</a:t>
            </a:r>
            <a:r>
              <a:rPr lang="zh-CN" altLang="en-US" sz="2000" dirty="0"/>
              <a:t> </a:t>
            </a:r>
            <a:r>
              <a:rPr lang="en-US" altLang="zh-CN" sz="2000" dirty="0"/>
              <a:t>are</a:t>
            </a:r>
            <a:r>
              <a:rPr lang="zh-CN" altLang="en-US" sz="2000" dirty="0"/>
              <a:t> </a:t>
            </a:r>
            <a:r>
              <a:rPr lang="en-US" altLang="zh-CN" sz="2000" dirty="0"/>
              <a:t>assembled.</a:t>
            </a:r>
          </a:p>
          <a:p>
            <a:pPr lvl="1"/>
            <a:r>
              <a:rPr lang="en-US" altLang="zh-CN" sz="2000" dirty="0"/>
              <a:t>The</a:t>
            </a:r>
            <a:r>
              <a:rPr lang="zh-CN" altLang="en-US" sz="2000" dirty="0"/>
              <a:t> </a:t>
            </a:r>
            <a:r>
              <a:rPr lang="en-US" altLang="zh-CN" sz="2000" dirty="0"/>
              <a:t>construction</a:t>
            </a:r>
            <a:r>
              <a:rPr lang="zh-CN" altLang="en-US" sz="2000" dirty="0"/>
              <a:t> </a:t>
            </a:r>
            <a:r>
              <a:rPr lang="en-US" altLang="zh-CN" sz="2000" dirty="0"/>
              <a:t>process</a:t>
            </a:r>
            <a:r>
              <a:rPr lang="zh-CN" altLang="en-US" sz="2000" dirty="0"/>
              <a:t> </a:t>
            </a:r>
            <a:r>
              <a:rPr lang="en-US" altLang="zh-CN" sz="2000" dirty="0"/>
              <a:t>must</a:t>
            </a:r>
            <a:r>
              <a:rPr lang="zh-CN" altLang="en-US" sz="2000" dirty="0"/>
              <a:t> </a:t>
            </a:r>
            <a:r>
              <a:rPr lang="zh-CN" altLang="zh-CN" sz="2000" dirty="0"/>
              <a:t>a</a:t>
            </a:r>
            <a:r>
              <a:rPr lang="en-US" altLang="zh-CN" sz="2000" dirty="0" err="1"/>
              <a:t>llow</a:t>
            </a:r>
            <a:r>
              <a:rPr lang="zh-CN" altLang="en-US" sz="2000" dirty="0"/>
              <a:t> </a:t>
            </a:r>
            <a:r>
              <a:rPr lang="en-US" altLang="zh-CN" sz="2000" dirty="0"/>
              <a:t>different</a:t>
            </a:r>
            <a:r>
              <a:rPr lang="zh-CN" altLang="en-US" sz="2000" dirty="0"/>
              <a:t> </a:t>
            </a:r>
            <a:r>
              <a:rPr lang="en-US" altLang="zh-CN" sz="2000" dirty="0"/>
              <a:t>representations</a:t>
            </a:r>
            <a:r>
              <a:rPr lang="zh-CN" altLang="en-US" sz="2000" dirty="0"/>
              <a:t> </a:t>
            </a:r>
            <a:r>
              <a:rPr lang="en-US" altLang="zh-CN" sz="2000" dirty="0"/>
              <a:t>for</a:t>
            </a:r>
            <a:r>
              <a:rPr lang="zh-CN" altLang="en-US" sz="2000" dirty="0"/>
              <a:t> </a:t>
            </a:r>
            <a:r>
              <a:rPr lang="en-US" altLang="zh-CN" sz="2000" dirty="0"/>
              <a:t>the</a:t>
            </a:r>
            <a:r>
              <a:rPr lang="zh-CN" altLang="en-US" sz="2000" dirty="0"/>
              <a:t> </a:t>
            </a:r>
            <a:r>
              <a:rPr lang="en-US" altLang="zh-CN" sz="2000" dirty="0"/>
              <a:t>object</a:t>
            </a:r>
            <a:r>
              <a:rPr lang="zh-CN" altLang="en-US" sz="2000" dirty="0"/>
              <a:t> </a:t>
            </a:r>
            <a:r>
              <a:rPr lang="en-US" altLang="zh-CN" sz="2000" dirty="0"/>
              <a:t>that</a:t>
            </a:r>
            <a:r>
              <a:rPr lang="zh-CN" altLang="en-US" sz="2000" dirty="0"/>
              <a:t> </a:t>
            </a:r>
            <a:r>
              <a:rPr lang="en-US" altLang="zh-CN" sz="2000" dirty="0"/>
              <a:t>is</a:t>
            </a:r>
            <a:r>
              <a:rPr lang="zh-CN" altLang="en-US" sz="2000" dirty="0"/>
              <a:t> </a:t>
            </a:r>
            <a:r>
              <a:rPr lang="en-US" altLang="zh-CN" sz="2000" dirty="0"/>
              <a:t>constructed</a:t>
            </a:r>
            <a:r>
              <a:rPr lang="zh-CN" altLang="en-US" sz="2000" dirty="0"/>
              <a:t> </a:t>
            </a:r>
            <a:endParaRPr lang="en-US" altLang="zh-CN" sz="2000" dirty="0"/>
          </a:p>
          <a:p>
            <a:r>
              <a:rPr lang="zh-CN" altLang="zh-CN" sz="2400" dirty="0"/>
              <a:t>S</a:t>
            </a:r>
            <a:r>
              <a:rPr lang="en-US" altLang="zh-CN" sz="2400" dirty="0" err="1"/>
              <a:t>tructure</a:t>
            </a:r>
            <a:endParaRPr lang="en-US" altLang="zh-CN" sz="2400" dirty="0"/>
          </a:p>
          <a:p>
            <a:pPr marL="0" indent="0">
              <a:spcBef>
                <a:spcPts val="600"/>
              </a:spcBef>
              <a:buNone/>
            </a:pPr>
            <a:endParaRPr lang="en-US" altLang="zh-CN" dirty="0">
              <a:latin typeface="微软雅黑" panose="020B0503020204020204" pitchFamily="34" charset="-122"/>
              <a:ea typeface="微软雅黑" panose="020B0503020204020204" pitchFamily="34" charset="-122"/>
            </a:endParaRPr>
          </a:p>
          <a:p>
            <a:pPr marL="0" indent="0">
              <a:spcBef>
                <a:spcPts val="600"/>
              </a:spcBef>
              <a:buNone/>
            </a:pPr>
            <a:endParaRPr lang="en-US" dirty="0">
              <a:latin typeface="微软雅黑" panose="020B0503020204020204" pitchFamily="34" charset="-122"/>
              <a:ea typeface="微软雅黑" panose="020B0503020204020204" pitchFamily="34" charset="-122"/>
            </a:endParaRPr>
          </a:p>
        </p:txBody>
      </p:sp>
      <p:pic>
        <p:nvPicPr>
          <p:cNvPr id="4" name="图片 3" descr="屏幕快照 2018-03-15 下午9.01.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614" y="4200690"/>
            <a:ext cx="5502515" cy="2027727"/>
          </a:xfrm>
          <a:prstGeom prst="rect">
            <a:avLst/>
          </a:prstGeom>
        </p:spPr>
      </p:pic>
      <p:sp>
        <p:nvSpPr>
          <p:cNvPr id="5" name="文本框 4"/>
          <p:cNvSpPr txBox="1"/>
          <p:nvPr/>
        </p:nvSpPr>
        <p:spPr>
          <a:xfrm>
            <a:off x="3125302" y="6338124"/>
            <a:ext cx="2809157" cy="307777"/>
          </a:xfrm>
          <a:prstGeom prst="rect">
            <a:avLst/>
          </a:prstGeom>
          <a:noFill/>
        </p:spPr>
        <p:txBody>
          <a:bodyPr wrap="none" rtlCol="0">
            <a:spAutoFit/>
          </a:bodyPr>
          <a:lstStyle/>
          <a:p>
            <a:r>
              <a:rPr kumimoji="1" lang="en-US" altLang="zh-CN" sz="1400" dirty="0"/>
              <a:t>Figure</a:t>
            </a:r>
            <a:r>
              <a:rPr kumimoji="1" lang="zh-CN" altLang="en-US" sz="1400" dirty="0"/>
              <a:t> </a:t>
            </a:r>
            <a:r>
              <a:rPr kumimoji="1" lang="en-US" altLang="zh-CN" sz="1400" dirty="0"/>
              <a:t>3</a:t>
            </a:r>
            <a:r>
              <a:rPr kumimoji="1" lang="zh-CN" altLang="en-US" sz="1400" dirty="0"/>
              <a:t> </a:t>
            </a:r>
            <a:r>
              <a:rPr kumimoji="1" lang="en-US" altLang="zh-CN" sz="1400" dirty="0"/>
              <a:t>Builder</a:t>
            </a:r>
            <a:r>
              <a:rPr kumimoji="1" lang="zh-CN" altLang="en-US" sz="1400" dirty="0"/>
              <a:t> </a:t>
            </a:r>
            <a:r>
              <a:rPr kumimoji="1" lang="en-US" altLang="zh-CN" sz="1400" dirty="0"/>
              <a:t>pattern</a:t>
            </a:r>
            <a:r>
              <a:rPr kumimoji="1" lang="zh-CN" altLang="en-US" sz="1400" dirty="0"/>
              <a:t> </a:t>
            </a:r>
            <a:r>
              <a:rPr kumimoji="1" lang="en-US" altLang="zh-CN" sz="1400" dirty="0"/>
              <a:t>structure</a:t>
            </a:r>
            <a:r>
              <a:rPr kumimoji="1" lang="zh-CN" altLang="en-US" sz="1400" dirty="0"/>
              <a:t> </a:t>
            </a:r>
          </a:p>
        </p:txBody>
      </p:sp>
    </p:spTree>
    <p:extLst>
      <p:ext uri="{BB962C8B-B14F-4D97-AF65-F5344CB8AC3E}">
        <p14:creationId xmlns:p14="http://schemas.microsoft.com/office/powerpoint/2010/main" val="177841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Builder—Examples</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31804" y="1508696"/>
            <a:ext cx="7486650" cy="2700117"/>
          </a:xfrm>
        </p:spPr>
        <p:txBody>
          <a:bodyPr rtlCol="0">
            <a:normAutofit/>
          </a:bodyPr>
          <a:lstStyle/>
          <a:p>
            <a:pPr>
              <a:spcBef>
                <a:spcPts val="600"/>
              </a:spcBef>
            </a:pPr>
            <a:r>
              <a:rPr lang="en-US" altLang="zh-CN" dirty="0"/>
              <a:t>A company needs to design a home purchase system. The houses in the system are divided into two types: </a:t>
            </a:r>
            <a:r>
              <a:rPr lang="en-US" altLang="zh-CN" b="1" dirty="0"/>
              <a:t>Normal House</a:t>
            </a:r>
            <a:r>
              <a:rPr lang="en-US" altLang="zh-CN" dirty="0"/>
              <a:t> and </a:t>
            </a:r>
            <a:r>
              <a:rPr lang="en-US" altLang="zh-CN" b="1" dirty="0"/>
              <a:t>Luxury House</a:t>
            </a:r>
            <a:r>
              <a:rPr lang="en-US" altLang="zh-CN" dirty="0"/>
              <a:t>. The difference between different types of housing is reflected in the size of the </a:t>
            </a:r>
            <a:r>
              <a:rPr lang="en-US" altLang="zh-CN" b="1" dirty="0"/>
              <a:t>Area</a:t>
            </a:r>
            <a:r>
              <a:rPr lang="en-US" altLang="zh-CN" dirty="0"/>
              <a:t> and the number of </a:t>
            </a:r>
            <a:r>
              <a:rPr lang="en-US" altLang="zh-CN" b="1" dirty="0"/>
              <a:t>Bedrooms</a:t>
            </a:r>
            <a:r>
              <a:rPr lang="en-US" altLang="zh-CN" dirty="0"/>
              <a:t>, </a:t>
            </a:r>
            <a:r>
              <a:rPr lang="en-US" altLang="zh-CN" b="1" dirty="0"/>
              <a:t>Bathrooms</a:t>
            </a:r>
            <a:r>
              <a:rPr lang="en-US" altLang="zh-CN" dirty="0"/>
              <a:t>, </a:t>
            </a:r>
            <a:r>
              <a:rPr lang="en-US" altLang="zh-CN" b="1" dirty="0"/>
              <a:t>Garages</a:t>
            </a:r>
            <a:r>
              <a:rPr lang="en-US" altLang="zh-CN" dirty="0"/>
              <a:t>, </a:t>
            </a:r>
            <a:r>
              <a:rPr lang="en-US" altLang="zh-CN" b="1" dirty="0"/>
              <a:t>Gardens</a:t>
            </a:r>
            <a:r>
              <a:rPr lang="en-US" altLang="zh-CN" dirty="0"/>
              <a:t>, and </a:t>
            </a:r>
            <a:r>
              <a:rPr lang="en-US" altLang="zh-CN" b="1" dirty="0"/>
              <a:t>Swimming pools</a:t>
            </a:r>
            <a:r>
              <a:rPr lang="en-US" altLang="zh-CN" dirty="0"/>
              <a:t>. According to the user‘s choice, the software uses three graphical interfaces for the user to select various indicators of the house. This program uses Builder</a:t>
            </a:r>
            <a:r>
              <a:rPr lang="zh-CN" altLang="en-US" dirty="0"/>
              <a:t> </a:t>
            </a:r>
            <a:r>
              <a:rPr lang="en-US" altLang="zh-CN" dirty="0"/>
              <a:t>pattern.</a:t>
            </a:r>
            <a:endParaRPr lang="en-US" altLang="zh-CN" dirty="0">
              <a:latin typeface="微软雅黑" panose="020B0503020204020204" pitchFamily="34" charset="-122"/>
              <a:ea typeface="微软雅黑" panose="020B0503020204020204" pitchFamily="34" charset="-122"/>
            </a:endParaRPr>
          </a:p>
          <a:p>
            <a:pPr marL="0" indent="0">
              <a:spcBef>
                <a:spcPts val="600"/>
              </a:spcBef>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030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Builder—Examples</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31804" y="1508696"/>
            <a:ext cx="7486650" cy="1517167"/>
          </a:xfrm>
        </p:spPr>
        <p:txBody>
          <a:bodyPr rtlCol="0">
            <a:normAutofit/>
          </a:bodyPr>
          <a:lstStyle/>
          <a:p>
            <a:pPr>
              <a:spcBef>
                <a:spcPts val="600"/>
              </a:spcBef>
            </a:pPr>
            <a:r>
              <a:rPr lang="en-US" dirty="0"/>
              <a:t>The main interface of the program is shown in Figure 4. At the top left of the graphical interface, there is a </a:t>
            </a:r>
            <a:r>
              <a:rPr lang="en-US" altLang="zh-CN" dirty="0"/>
              <a:t>“</a:t>
            </a:r>
            <a:r>
              <a:rPr lang="en-US" dirty="0"/>
              <a:t>Choose House Type</a:t>
            </a:r>
            <a:r>
              <a:rPr lang="en-US" altLang="zh-CN" dirty="0"/>
              <a:t>”</a:t>
            </a:r>
            <a:r>
              <a:rPr lang="en-US" dirty="0"/>
              <a:t> pick list with </a:t>
            </a:r>
            <a:r>
              <a:rPr lang="en-US" b="1" dirty="0"/>
              <a:t>Normal House </a:t>
            </a:r>
            <a:r>
              <a:rPr lang="en-US" dirty="0"/>
              <a:t>and</a:t>
            </a:r>
            <a:r>
              <a:rPr lang="en-US" b="1" dirty="0"/>
              <a:t> Luxury House options.</a:t>
            </a:r>
          </a:p>
        </p:txBody>
      </p:sp>
      <p:pic>
        <p:nvPicPr>
          <p:cNvPr id="2" name="图片 1" descr="屏幕快照 2018-03-15 下午9.07.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0550" y="2753009"/>
            <a:ext cx="5727094" cy="3482139"/>
          </a:xfrm>
          <a:prstGeom prst="rect">
            <a:avLst/>
          </a:prstGeom>
        </p:spPr>
      </p:pic>
      <p:sp>
        <p:nvSpPr>
          <p:cNvPr id="3" name="文本框 2"/>
          <p:cNvSpPr txBox="1"/>
          <p:nvPr/>
        </p:nvSpPr>
        <p:spPr>
          <a:xfrm>
            <a:off x="2178996" y="6313220"/>
            <a:ext cx="4775028" cy="307777"/>
          </a:xfrm>
          <a:prstGeom prst="rect">
            <a:avLst/>
          </a:prstGeom>
          <a:noFill/>
        </p:spPr>
        <p:txBody>
          <a:bodyPr wrap="none" rtlCol="0">
            <a:spAutoFit/>
          </a:bodyPr>
          <a:lstStyle/>
          <a:p>
            <a:r>
              <a:rPr kumimoji="1" lang="en-US" altLang="zh-CN" sz="1400" dirty="0"/>
              <a:t>Figure</a:t>
            </a:r>
            <a:r>
              <a:rPr kumimoji="1" lang="zh-CN" altLang="en-US" sz="1400" dirty="0"/>
              <a:t> </a:t>
            </a:r>
            <a:r>
              <a:rPr kumimoji="1" lang="en-US" altLang="zh-CN" sz="1400" dirty="0"/>
              <a:t>4 House </a:t>
            </a:r>
            <a:r>
              <a:rPr lang="en-US" altLang="zh-CN" sz="1400" dirty="0"/>
              <a:t>purchase </a:t>
            </a:r>
            <a:r>
              <a:rPr kumimoji="1" lang="en-US" altLang="zh-CN" sz="1400" dirty="0"/>
              <a:t>system main graphical interface</a:t>
            </a:r>
            <a:r>
              <a:rPr kumimoji="1" lang="zh-CN" altLang="en-US" sz="1400" dirty="0"/>
              <a:t> </a:t>
            </a:r>
          </a:p>
        </p:txBody>
      </p:sp>
    </p:spTree>
    <p:extLst>
      <p:ext uri="{BB962C8B-B14F-4D97-AF65-F5344CB8AC3E}">
        <p14:creationId xmlns:p14="http://schemas.microsoft.com/office/powerpoint/2010/main" val="141651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学术文献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_9411639_TF03431380_TF03431380" id="{9AE2BD50-F2AD-48C6-8A81-F7D7390F9E40}" vid="{822244C9-F44A-41EE-AAAB-DAE7A533DA64}"/>
    </a:ext>
  </a:extLst>
</a:theme>
</file>

<file path=ppt/theme/theme2.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DDBB83-77C1-4099-A0AA-289882E745E2}">
  <ds:schemaRefs>
    <ds:schemaRef ds:uri="http://schemas.microsoft.com/office/2006/metadata/properties"/>
    <ds:schemaRef ds:uri="http://schemas.microsoft.com/office/infopath/2007/PartnerControls"/>
    <ds:schemaRef ds:uri="4873beb7-5857-4685-be1f-d57550cc96cc"/>
  </ds:schemaRefs>
</ds:datastoreItem>
</file>

<file path=customXml/itemProps3.xml><?xml version="1.0" encoding="utf-8"?>
<ds:datastoreItem xmlns:ds="http://schemas.openxmlformats.org/officeDocument/2006/customXml" ds:itemID="{561E720F-F05D-4536-9C34-0CFCED65D3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学术演示文稿、细条纹和丝带设计（宽屏）</Template>
  <TotalTime>0</TotalTime>
  <Words>1384</Words>
  <Application>Microsoft Office PowerPoint</Application>
  <PresentationFormat>全屏显示(4:3)</PresentationFormat>
  <Paragraphs>118</Paragraphs>
  <Slides>23</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23</vt:i4>
      </vt:variant>
    </vt:vector>
  </HeadingPairs>
  <TitlesOfParts>
    <vt:vector size="28" baseType="lpstr">
      <vt:lpstr>微软雅黑</vt:lpstr>
      <vt:lpstr>Arial</vt:lpstr>
      <vt:lpstr>Euphemia</vt:lpstr>
      <vt:lpstr>Wingdings</vt:lpstr>
      <vt:lpstr>学术文献 16x9</vt:lpstr>
      <vt:lpstr>Design pattern</vt:lpstr>
      <vt:lpstr>builder</vt:lpstr>
      <vt:lpstr>Introduction </vt:lpstr>
      <vt:lpstr>Introduction </vt:lpstr>
      <vt:lpstr>Builder—Concepts and Mechanisms </vt:lpstr>
      <vt:lpstr>Builder—Concepts and Mechanisms </vt:lpstr>
      <vt:lpstr>Builder </vt:lpstr>
      <vt:lpstr>Builder—Examples </vt:lpstr>
      <vt:lpstr>Builder—Examples </vt:lpstr>
      <vt:lpstr>Builder—Examples </vt:lpstr>
      <vt:lpstr>Builder—Examples </vt:lpstr>
      <vt:lpstr>Builder—Examples </vt:lpstr>
      <vt:lpstr>Builder—Examples </vt:lpstr>
      <vt:lpstr>Builder—Examples </vt:lpstr>
      <vt:lpstr>Singleton</vt:lpstr>
      <vt:lpstr>Singleton </vt:lpstr>
      <vt:lpstr>Singleton </vt:lpstr>
      <vt:lpstr>Singleton </vt:lpstr>
      <vt:lpstr>Singleton </vt:lpstr>
      <vt:lpstr>Singleton—Examples </vt:lpstr>
      <vt:lpstr>Singleton—Emamples </vt:lpstr>
      <vt:lpstr>Singleton—Examples </vt:lpstr>
      <vt:lpstr>Singleton—Examples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2018-02-24T01:48:42Z</dcterms:created>
  <dcterms:modified xsi:type="dcterms:W3CDTF">2018-04-01T01:57:32Z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